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1166" r:id="rId2"/>
    <p:sldId id="1164" r:id="rId3"/>
    <p:sldId id="1175" r:id="rId4"/>
    <p:sldId id="276" r:id="rId5"/>
    <p:sldId id="278" r:id="rId6"/>
    <p:sldId id="268" r:id="rId7"/>
    <p:sldId id="280" r:id="rId8"/>
    <p:sldId id="279" r:id="rId9"/>
    <p:sldId id="286" r:id="rId10"/>
    <p:sldId id="1165" r:id="rId11"/>
    <p:sldId id="1176" r:id="rId12"/>
    <p:sldId id="380" r:id="rId13"/>
    <p:sldId id="1162" r:id="rId14"/>
    <p:sldId id="386" r:id="rId15"/>
    <p:sldId id="1163" r:id="rId16"/>
    <p:sldId id="1167" r:id="rId17"/>
    <p:sldId id="746" r:id="rId18"/>
    <p:sldId id="1160" r:id="rId19"/>
    <p:sldId id="316" r:id="rId20"/>
    <p:sldId id="1161" r:id="rId21"/>
    <p:sldId id="383" r:id="rId22"/>
    <p:sldId id="379" r:id="rId23"/>
    <p:sldId id="1168" r:id="rId24"/>
    <p:sldId id="257" r:id="rId25"/>
    <p:sldId id="1172" r:id="rId26"/>
    <p:sldId id="1173" r:id="rId27"/>
    <p:sldId id="1174" r:id="rId28"/>
    <p:sldId id="1177" r:id="rId29"/>
    <p:sldId id="391" r:id="rId30"/>
    <p:sldId id="473" r:id="rId31"/>
    <p:sldId id="451" r:id="rId32"/>
    <p:sldId id="479" r:id="rId33"/>
    <p:sldId id="1170" r:id="rId34"/>
    <p:sldId id="272" r:id="rId35"/>
    <p:sldId id="287" r:id="rId36"/>
    <p:sldId id="285" r:id="rId37"/>
    <p:sldId id="2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597"/>
    <a:srgbClr val="E4F6FE"/>
    <a:srgbClr val="DEF3F8"/>
    <a:srgbClr val="D8EBF8"/>
    <a:srgbClr val="CAEBF8"/>
    <a:srgbClr val="D9FF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033CD-8DDB-42EC-9B7B-37B43266B51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21692-B26B-4B2C-8B1D-EF4C3C2469FE}">
      <dgm:prSet phldrT="[Text]" custT="1"/>
      <dgm:spPr/>
      <dgm:t>
        <a:bodyPr/>
        <a:lstStyle/>
        <a:p>
          <a:r>
            <a:rPr lang="en-US" sz="2400" dirty="0"/>
            <a:t>Excessive load on tissues =</a:t>
          </a:r>
        </a:p>
        <a:p>
          <a:r>
            <a:rPr lang="en-US" sz="2400" dirty="0"/>
            <a:t>Injury</a:t>
          </a:r>
        </a:p>
      </dgm:t>
    </dgm:pt>
    <dgm:pt modelId="{C243AB7B-8FED-477F-87BC-F1603A09F059}" type="parTrans" cxnId="{52066EC2-0061-490C-B96A-5A96B871B91C}">
      <dgm:prSet/>
      <dgm:spPr/>
      <dgm:t>
        <a:bodyPr/>
        <a:lstStyle/>
        <a:p>
          <a:endParaRPr lang="en-US"/>
        </a:p>
      </dgm:t>
    </dgm:pt>
    <dgm:pt modelId="{951E78EA-EFF4-4485-ADB9-3BE49A845235}" type="sibTrans" cxnId="{52066EC2-0061-490C-B96A-5A96B871B91C}">
      <dgm:prSet/>
      <dgm:spPr/>
      <dgm:t>
        <a:bodyPr/>
        <a:lstStyle/>
        <a:p>
          <a:endParaRPr lang="en-US"/>
        </a:p>
      </dgm:t>
    </dgm:pt>
    <dgm:pt modelId="{938123A8-E640-4386-89B3-E78FE96285C6}">
      <dgm:prSet phldrT="[Text]" custT="1"/>
      <dgm:spPr/>
      <dgm:t>
        <a:bodyPr/>
        <a:lstStyle/>
        <a:p>
          <a:r>
            <a:rPr lang="en-US" sz="2400" dirty="0"/>
            <a:t>Increase capacity of tissues to withstand load  - get strong</a:t>
          </a:r>
        </a:p>
      </dgm:t>
    </dgm:pt>
    <dgm:pt modelId="{72B34C80-DAD1-4FBD-941C-31714E9ACA2D}" type="parTrans" cxnId="{1724C4B4-3F94-4C10-855A-9433819263A2}">
      <dgm:prSet/>
      <dgm:spPr/>
      <dgm:t>
        <a:bodyPr/>
        <a:lstStyle/>
        <a:p>
          <a:endParaRPr lang="en-US"/>
        </a:p>
      </dgm:t>
    </dgm:pt>
    <dgm:pt modelId="{95157375-82D0-4A35-B222-0FF85F1DC9D6}" type="sibTrans" cxnId="{1724C4B4-3F94-4C10-855A-9433819263A2}">
      <dgm:prSet/>
      <dgm:spPr/>
      <dgm:t>
        <a:bodyPr/>
        <a:lstStyle/>
        <a:p>
          <a:endParaRPr lang="en-US"/>
        </a:p>
      </dgm:t>
    </dgm:pt>
    <dgm:pt modelId="{1760A22B-676E-42F0-A679-1756A4D95481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Reduce load</a:t>
          </a:r>
        </a:p>
        <a:p>
          <a:r>
            <a:rPr lang="en-US" sz="2400" dirty="0">
              <a:solidFill>
                <a:schemeClr val="bg1"/>
              </a:solidFill>
            </a:rPr>
            <a:t>Modify footwear</a:t>
          </a:r>
        </a:p>
        <a:p>
          <a:r>
            <a:rPr lang="en-US" sz="2400" dirty="0"/>
            <a:t>Change technique</a:t>
          </a:r>
        </a:p>
      </dgm:t>
    </dgm:pt>
    <dgm:pt modelId="{60DD0BB0-AF53-4576-9ECB-330104EC0B30}" type="parTrans" cxnId="{8DD378A3-E7A4-4B29-A493-BA5101B128CE}">
      <dgm:prSet/>
      <dgm:spPr/>
      <dgm:t>
        <a:bodyPr/>
        <a:lstStyle/>
        <a:p>
          <a:endParaRPr lang="en-US"/>
        </a:p>
      </dgm:t>
    </dgm:pt>
    <dgm:pt modelId="{A9578122-0E10-4325-A8E7-50253EF71CEA}" type="sibTrans" cxnId="{8DD378A3-E7A4-4B29-A493-BA5101B128CE}">
      <dgm:prSet/>
      <dgm:spPr/>
      <dgm:t>
        <a:bodyPr/>
        <a:lstStyle/>
        <a:p>
          <a:endParaRPr lang="en-US"/>
        </a:p>
      </dgm:t>
    </dgm:pt>
    <dgm:pt modelId="{953B0C8F-1112-4089-8C67-BB043A01B903}">
      <dgm:prSet custT="1"/>
      <dgm:spPr/>
      <dgm:t>
        <a:bodyPr/>
        <a:lstStyle/>
        <a:p>
          <a:r>
            <a:rPr lang="en-US" sz="2400" dirty="0"/>
            <a:t>Reduce risk of injury</a:t>
          </a:r>
        </a:p>
      </dgm:t>
    </dgm:pt>
    <dgm:pt modelId="{00934CB2-54BB-4D24-9467-507971A8A229}" type="parTrans" cxnId="{23181E3A-FBDE-45AF-BD72-9BD2340BBD39}">
      <dgm:prSet/>
      <dgm:spPr/>
      <dgm:t>
        <a:bodyPr/>
        <a:lstStyle/>
        <a:p>
          <a:endParaRPr lang="en-US"/>
        </a:p>
      </dgm:t>
    </dgm:pt>
    <dgm:pt modelId="{7BE66AE8-1969-466B-A91E-6B358F90CC48}" type="sibTrans" cxnId="{23181E3A-FBDE-45AF-BD72-9BD2340BBD39}">
      <dgm:prSet/>
      <dgm:spPr/>
      <dgm:t>
        <a:bodyPr/>
        <a:lstStyle/>
        <a:p>
          <a:endParaRPr lang="en-US"/>
        </a:p>
      </dgm:t>
    </dgm:pt>
    <dgm:pt modelId="{C05F26A8-F3F7-4A41-A382-6E7B05549481}" type="pres">
      <dgm:prSet presAssocID="{13E033CD-8DDB-42EC-9B7B-37B43266B517}" presName="Name0" presStyleCnt="0">
        <dgm:presLayoutVars>
          <dgm:dir/>
          <dgm:resizeHandles val="exact"/>
        </dgm:presLayoutVars>
      </dgm:prSet>
      <dgm:spPr/>
    </dgm:pt>
    <dgm:pt modelId="{80301FDA-31A6-4AC7-9C41-3ED1DC61D55E}" type="pres">
      <dgm:prSet presAssocID="{2C821692-B26B-4B2C-8B1D-EF4C3C2469FE}" presName="node" presStyleLbl="node1" presStyleIdx="0" presStyleCnt="4" custScaleY="109708" custRadScaleRad="100476" custRadScaleInc="326">
        <dgm:presLayoutVars>
          <dgm:bulletEnabled val="1"/>
        </dgm:presLayoutVars>
      </dgm:prSet>
      <dgm:spPr/>
    </dgm:pt>
    <dgm:pt modelId="{64E5006D-6950-4368-A94B-E368C98540AB}" type="pres">
      <dgm:prSet presAssocID="{951E78EA-EFF4-4485-ADB9-3BE49A845235}" presName="sibTrans" presStyleLbl="sibTrans2D1" presStyleIdx="0" presStyleCnt="4" custAng="16434376" custScaleX="27334" custScaleY="267572" custLinFactNeighborX="29702" custLinFactNeighborY="-18476"/>
      <dgm:spPr>
        <a:prstGeom prst="downArrow">
          <a:avLst/>
        </a:prstGeom>
      </dgm:spPr>
    </dgm:pt>
    <dgm:pt modelId="{D6B9ED6C-8440-4816-AFB2-89B390D74907}" type="pres">
      <dgm:prSet presAssocID="{951E78EA-EFF4-4485-ADB9-3BE49A845235}" presName="connectorText" presStyleLbl="sibTrans2D1" presStyleIdx="0" presStyleCnt="4"/>
      <dgm:spPr/>
    </dgm:pt>
    <dgm:pt modelId="{9308596B-E8B5-42A2-8991-57FACD58C30F}" type="pres">
      <dgm:prSet presAssocID="{938123A8-E640-4386-89B3-E78FE96285C6}" presName="node" presStyleLbl="node1" presStyleIdx="1" presStyleCnt="4" custScaleY="109708">
        <dgm:presLayoutVars>
          <dgm:bulletEnabled val="1"/>
        </dgm:presLayoutVars>
      </dgm:prSet>
      <dgm:spPr/>
    </dgm:pt>
    <dgm:pt modelId="{2CDB82FA-6979-4E27-B84E-E57D42197ED0}" type="pres">
      <dgm:prSet presAssocID="{95157375-82D0-4A35-B222-0FF85F1DC9D6}" presName="sibTrans" presStyleLbl="sibTrans2D1" presStyleIdx="1" presStyleCnt="4"/>
      <dgm:spPr>
        <a:prstGeom prst="rightArrow">
          <a:avLst/>
        </a:prstGeom>
      </dgm:spPr>
    </dgm:pt>
    <dgm:pt modelId="{3B199827-6EDA-4BBF-992D-F6013E969113}" type="pres">
      <dgm:prSet presAssocID="{95157375-82D0-4A35-B222-0FF85F1DC9D6}" presName="connectorText" presStyleLbl="sibTrans2D1" presStyleIdx="1" presStyleCnt="4"/>
      <dgm:spPr/>
    </dgm:pt>
    <dgm:pt modelId="{5DE81B92-9556-4E3E-9A66-2684BFA2EC5D}" type="pres">
      <dgm:prSet presAssocID="{953B0C8F-1112-4089-8C67-BB043A01B903}" presName="node" presStyleLbl="node1" presStyleIdx="2" presStyleCnt="4" custScaleY="109708">
        <dgm:presLayoutVars>
          <dgm:bulletEnabled val="1"/>
        </dgm:presLayoutVars>
      </dgm:prSet>
      <dgm:spPr/>
    </dgm:pt>
    <dgm:pt modelId="{C854D12B-B22A-48D4-98F6-2454DA93FD8D}" type="pres">
      <dgm:prSet presAssocID="{7BE66AE8-1969-466B-A91E-6B358F90CC48}" presName="sibTrans" presStyleLbl="sibTrans2D1" presStyleIdx="2" presStyleCnt="4" custAng="11157764"/>
      <dgm:spPr>
        <a:prstGeom prst="rightArrow">
          <a:avLst/>
        </a:prstGeom>
      </dgm:spPr>
    </dgm:pt>
    <dgm:pt modelId="{FD0D6E99-3350-4D2C-A5EE-F3A910A4805B}" type="pres">
      <dgm:prSet presAssocID="{7BE66AE8-1969-466B-A91E-6B358F90CC48}" presName="connectorText" presStyleLbl="sibTrans2D1" presStyleIdx="2" presStyleCnt="4"/>
      <dgm:spPr/>
    </dgm:pt>
    <dgm:pt modelId="{53B07847-CE36-4D8C-B832-D25DFB171DF5}" type="pres">
      <dgm:prSet presAssocID="{1760A22B-676E-42F0-A679-1756A4D95481}" presName="node" presStyleLbl="node1" presStyleIdx="3" presStyleCnt="4" custScaleY="109708">
        <dgm:presLayoutVars>
          <dgm:bulletEnabled val="1"/>
        </dgm:presLayoutVars>
      </dgm:prSet>
      <dgm:spPr/>
    </dgm:pt>
    <dgm:pt modelId="{D3EE8946-ECF7-4CBE-989B-257E867C619D}" type="pres">
      <dgm:prSet presAssocID="{A9578122-0E10-4325-A8E7-50253EF71CEA}" presName="sibTrans" presStyleLbl="sibTrans2D1" presStyleIdx="3" presStyleCnt="4" custAng="10933510" custLinFactNeighborX="-38018" custLinFactNeighborY="-21301"/>
      <dgm:spPr>
        <a:prstGeom prst="rightArrow">
          <a:avLst/>
        </a:prstGeom>
      </dgm:spPr>
    </dgm:pt>
    <dgm:pt modelId="{AE32DC01-D01C-4809-B1F6-9E34EDF2A945}" type="pres">
      <dgm:prSet presAssocID="{A9578122-0E10-4325-A8E7-50253EF71CEA}" presName="connectorText" presStyleLbl="sibTrans2D1" presStyleIdx="3" presStyleCnt="4"/>
      <dgm:spPr/>
    </dgm:pt>
  </dgm:ptLst>
  <dgm:cxnLst>
    <dgm:cxn modelId="{82D7C403-F105-46D4-AEC9-65C5C9D0FD4C}" type="presOf" srcId="{938123A8-E640-4386-89B3-E78FE96285C6}" destId="{9308596B-E8B5-42A2-8991-57FACD58C30F}" srcOrd="0" destOrd="0" presId="urn:microsoft.com/office/officeart/2005/8/layout/cycle7"/>
    <dgm:cxn modelId="{D1DFFA08-3AE0-4FC6-80D3-CAF7E3D4009D}" type="presOf" srcId="{A9578122-0E10-4325-A8E7-50253EF71CEA}" destId="{AE32DC01-D01C-4809-B1F6-9E34EDF2A945}" srcOrd="1" destOrd="0" presId="urn:microsoft.com/office/officeart/2005/8/layout/cycle7"/>
    <dgm:cxn modelId="{77A59F2C-83F0-4FE3-B5C4-433A7AE8D1D5}" type="presOf" srcId="{95157375-82D0-4A35-B222-0FF85F1DC9D6}" destId="{2CDB82FA-6979-4E27-B84E-E57D42197ED0}" srcOrd="0" destOrd="0" presId="urn:microsoft.com/office/officeart/2005/8/layout/cycle7"/>
    <dgm:cxn modelId="{8A8B132D-262F-4463-BF62-95BE864B7C18}" type="presOf" srcId="{A9578122-0E10-4325-A8E7-50253EF71CEA}" destId="{D3EE8946-ECF7-4CBE-989B-257E867C619D}" srcOrd="0" destOrd="0" presId="urn:microsoft.com/office/officeart/2005/8/layout/cycle7"/>
    <dgm:cxn modelId="{23181E3A-FBDE-45AF-BD72-9BD2340BBD39}" srcId="{13E033CD-8DDB-42EC-9B7B-37B43266B517}" destId="{953B0C8F-1112-4089-8C67-BB043A01B903}" srcOrd="2" destOrd="0" parTransId="{00934CB2-54BB-4D24-9467-507971A8A229}" sibTransId="{7BE66AE8-1969-466B-A91E-6B358F90CC48}"/>
    <dgm:cxn modelId="{E4A2DF4D-0AEC-47FE-97D3-217FDF65A34E}" type="presOf" srcId="{7BE66AE8-1969-466B-A91E-6B358F90CC48}" destId="{C854D12B-B22A-48D4-98F6-2454DA93FD8D}" srcOrd="0" destOrd="0" presId="urn:microsoft.com/office/officeart/2005/8/layout/cycle7"/>
    <dgm:cxn modelId="{D5DA8C74-AEBB-4543-8B4B-2A60BD591AC9}" type="presOf" srcId="{13E033CD-8DDB-42EC-9B7B-37B43266B517}" destId="{C05F26A8-F3F7-4A41-A382-6E7B05549481}" srcOrd="0" destOrd="0" presId="urn:microsoft.com/office/officeart/2005/8/layout/cycle7"/>
    <dgm:cxn modelId="{65C69F7B-85F3-49CD-BB85-6CE3700B3405}" type="presOf" srcId="{2C821692-B26B-4B2C-8B1D-EF4C3C2469FE}" destId="{80301FDA-31A6-4AC7-9C41-3ED1DC61D55E}" srcOrd="0" destOrd="0" presId="urn:microsoft.com/office/officeart/2005/8/layout/cycle7"/>
    <dgm:cxn modelId="{CA2E4794-7965-46AB-8D6E-B5B5527CD002}" type="presOf" srcId="{951E78EA-EFF4-4485-ADB9-3BE49A845235}" destId="{64E5006D-6950-4368-A94B-E368C98540AB}" srcOrd="0" destOrd="0" presId="urn:microsoft.com/office/officeart/2005/8/layout/cycle7"/>
    <dgm:cxn modelId="{8DD378A3-E7A4-4B29-A493-BA5101B128CE}" srcId="{13E033CD-8DDB-42EC-9B7B-37B43266B517}" destId="{1760A22B-676E-42F0-A679-1756A4D95481}" srcOrd="3" destOrd="0" parTransId="{60DD0BB0-AF53-4576-9ECB-330104EC0B30}" sibTransId="{A9578122-0E10-4325-A8E7-50253EF71CEA}"/>
    <dgm:cxn modelId="{FD5F81A3-A671-4E90-B38D-C18DAEF2451D}" type="presOf" srcId="{1760A22B-676E-42F0-A679-1756A4D95481}" destId="{53B07847-CE36-4D8C-B832-D25DFB171DF5}" srcOrd="0" destOrd="0" presId="urn:microsoft.com/office/officeart/2005/8/layout/cycle7"/>
    <dgm:cxn modelId="{1724C4B4-3F94-4C10-855A-9433819263A2}" srcId="{13E033CD-8DDB-42EC-9B7B-37B43266B517}" destId="{938123A8-E640-4386-89B3-E78FE96285C6}" srcOrd="1" destOrd="0" parTransId="{72B34C80-DAD1-4FBD-941C-31714E9ACA2D}" sibTransId="{95157375-82D0-4A35-B222-0FF85F1DC9D6}"/>
    <dgm:cxn modelId="{52066EC2-0061-490C-B96A-5A96B871B91C}" srcId="{13E033CD-8DDB-42EC-9B7B-37B43266B517}" destId="{2C821692-B26B-4B2C-8B1D-EF4C3C2469FE}" srcOrd="0" destOrd="0" parTransId="{C243AB7B-8FED-477F-87BC-F1603A09F059}" sibTransId="{951E78EA-EFF4-4485-ADB9-3BE49A845235}"/>
    <dgm:cxn modelId="{FC43EFC5-2CEE-49F7-8850-C789FF1FCADF}" type="presOf" srcId="{95157375-82D0-4A35-B222-0FF85F1DC9D6}" destId="{3B199827-6EDA-4BBF-992D-F6013E969113}" srcOrd="1" destOrd="0" presId="urn:microsoft.com/office/officeart/2005/8/layout/cycle7"/>
    <dgm:cxn modelId="{C54A57CB-4ABA-49C2-BD1D-A2286D30BF7E}" type="presOf" srcId="{953B0C8F-1112-4089-8C67-BB043A01B903}" destId="{5DE81B92-9556-4E3E-9A66-2684BFA2EC5D}" srcOrd="0" destOrd="0" presId="urn:microsoft.com/office/officeart/2005/8/layout/cycle7"/>
    <dgm:cxn modelId="{0A879FE4-6C5E-4930-ABEB-3D5209A3B099}" type="presOf" srcId="{7BE66AE8-1969-466B-A91E-6B358F90CC48}" destId="{FD0D6E99-3350-4D2C-A5EE-F3A910A4805B}" srcOrd="1" destOrd="0" presId="urn:microsoft.com/office/officeart/2005/8/layout/cycle7"/>
    <dgm:cxn modelId="{DBD7E7FF-EFCA-4824-87B4-DAAFF97D69DD}" type="presOf" srcId="{951E78EA-EFF4-4485-ADB9-3BE49A845235}" destId="{D6B9ED6C-8440-4816-AFB2-89B390D74907}" srcOrd="1" destOrd="0" presId="urn:microsoft.com/office/officeart/2005/8/layout/cycle7"/>
    <dgm:cxn modelId="{0BFA34FD-F160-4195-8C4D-69FF5671AACD}" type="presParOf" srcId="{C05F26A8-F3F7-4A41-A382-6E7B05549481}" destId="{80301FDA-31A6-4AC7-9C41-3ED1DC61D55E}" srcOrd="0" destOrd="0" presId="urn:microsoft.com/office/officeart/2005/8/layout/cycle7"/>
    <dgm:cxn modelId="{67DC84C3-AD3D-4466-904F-F1B20BE00F18}" type="presParOf" srcId="{C05F26A8-F3F7-4A41-A382-6E7B05549481}" destId="{64E5006D-6950-4368-A94B-E368C98540AB}" srcOrd="1" destOrd="0" presId="urn:microsoft.com/office/officeart/2005/8/layout/cycle7"/>
    <dgm:cxn modelId="{67027F1C-46B4-40EB-9463-F745B1A1E7DC}" type="presParOf" srcId="{64E5006D-6950-4368-A94B-E368C98540AB}" destId="{D6B9ED6C-8440-4816-AFB2-89B390D74907}" srcOrd="0" destOrd="0" presId="urn:microsoft.com/office/officeart/2005/8/layout/cycle7"/>
    <dgm:cxn modelId="{716A566B-DDB8-413B-B863-CD2AC9212098}" type="presParOf" srcId="{C05F26A8-F3F7-4A41-A382-6E7B05549481}" destId="{9308596B-E8B5-42A2-8991-57FACD58C30F}" srcOrd="2" destOrd="0" presId="urn:microsoft.com/office/officeart/2005/8/layout/cycle7"/>
    <dgm:cxn modelId="{E8EA667B-80EE-4411-A35A-87EF679FB093}" type="presParOf" srcId="{C05F26A8-F3F7-4A41-A382-6E7B05549481}" destId="{2CDB82FA-6979-4E27-B84E-E57D42197ED0}" srcOrd="3" destOrd="0" presId="urn:microsoft.com/office/officeart/2005/8/layout/cycle7"/>
    <dgm:cxn modelId="{3AD7E33A-6E8F-4F57-8729-4B0BEFF3E82F}" type="presParOf" srcId="{2CDB82FA-6979-4E27-B84E-E57D42197ED0}" destId="{3B199827-6EDA-4BBF-992D-F6013E969113}" srcOrd="0" destOrd="0" presId="urn:microsoft.com/office/officeart/2005/8/layout/cycle7"/>
    <dgm:cxn modelId="{C0F2FDDC-0654-4952-A495-4FC71AF7CB61}" type="presParOf" srcId="{C05F26A8-F3F7-4A41-A382-6E7B05549481}" destId="{5DE81B92-9556-4E3E-9A66-2684BFA2EC5D}" srcOrd="4" destOrd="0" presId="urn:microsoft.com/office/officeart/2005/8/layout/cycle7"/>
    <dgm:cxn modelId="{BC7810FE-4329-4F65-9983-962B18D5E422}" type="presParOf" srcId="{C05F26A8-F3F7-4A41-A382-6E7B05549481}" destId="{C854D12B-B22A-48D4-98F6-2454DA93FD8D}" srcOrd="5" destOrd="0" presId="urn:microsoft.com/office/officeart/2005/8/layout/cycle7"/>
    <dgm:cxn modelId="{E70D73F1-B05A-4235-A00D-2E9BD2E1FB8B}" type="presParOf" srcId="{C854D12B-B22A-48D4-98F6-2454DA93FD8D}" destId="{FD0D6E99-3350-4D2C-A5EE-F3A910A4805B}" srcOrd="0" destOrd="0" presId="urn:microsoft.com/office/officeart/2005/8/layout/cycle7"/>
    <dgm:cxn modelId="{076C28A0-DA8D-4CEE-825B-4594B4D6290A}" type="presParOf" srcId="{C05F26A8-F3F7-4A41-A382-6E7B05549481}" destId="{53B07847-CE36-4D8C-B832-D25DFB171DF5}" srcOrd="6" destOrd="0" presId="urn:microsoft.com/office/officeart/2005/8/layout/cycle7"/>
    <dgm:cxn modelId="{E204E1D5-79CD-4A65-9BFD-E09F6E8D63AC}" type="presParOf" srcId="{C05F26A8-F3F7-4A41-A382-6E7B05549481}" destId="{D3EE8946-ECF7-4CBE-989B-257E867C619D}" srcOrd="7" destOrd="0" presId="urn:microsoft.com/office/officeart/2005/8/layout/cycle7"/>
    <dgm:cxn modelId="{EB6DEF75-F571-4002-AABA-10B656550AD8}" type="presParOf" srcId="{D3EE8946-ECF7-4CBE-989B-257E867C619D}" destId="{AE32DC01-D01C-4809-B1F6-9E34EDF2A94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5DC15-389B-FB46-B5DF-87D55071821D}" type="doc">
      <dgm:prSet loTypeId="urn:microsoft.com/office/officeart/2005/8/layout/chevron1" loCatId="" qsTypeId="urn:microsoft.com/office/officeart/2005/8/quickstyle/simple1" qsCatId="simple" csTypeId="urn:microsoft.com/office/officeart/2005/8/colors/colorful1" csCatId="colorful" phldr="1"/>
      <dgm:spPr/>
    </dgm:pt>
    <dgm:pt modelId="{8435388E-5576-5C4E-98E3-E4B0CE14A319}">
      <dgm:prSet phldrT="[Text]"/>
      <dgm:spPr/>
      <dgm:t>
        <a:bodyPr/>
        <a:lstStyle/>
        <a:p>
          <a:r>
            <a:rPr lang="en-US" dirty="0"/>
            <a:t>Words</a:t>
          </a:r>
        </a:p>
      </dgm:t>
    </dgm:pt>
    <dgm:pt modelId="{3F5C2585-7D6F-6746-B932-7AC9DE57FB32}" type="parTrans" cxnId="{ACD872FC-B5B2-864F-BE53-73FA14B8E8F4}">
      <dgm:prSet/>
      <dgm:spPr/>
      <dgm:t>
        <a:bodyPr/>
        <a:lstStyle/>
        <a:p>
          <a:endParaRPr lang="en-US"/>
        </a:p>
      </dgm:t>
    </dgm:pt>
    <dgm:pt modelId="{C2AA2ACA-AC18-1943-BCD9-4750090486E2}" type="sibTrans" cxnId="{ACD872FC-B5B2-864F-BE53-73FA14B8E8F4}">
      <dgm:prSet/>
      <dgm:spPr/>
      <dgm:t>
        <a:bodyPr/>
        <a:lstStyle/>
        <a:p>
          <a:endParaRPr lang="en-US"/>
        </a:p>
      </dgm:t>
    </dgm:pt>
    <dgm:pt modelId="{D4220B4A-D326-BE43-86BD-12F91EAD851D}">
      <dgm:prSet phldrT="[Text]"/>
      <dgm:spPr/>
      <dgm:t>
        <a:bodyPr/>
        <a:lstStyle/>
        <a:p>
          <a:r>
            <a:rPr lang="en-US" dirty="0"/>
            <a:t>Pictures</a:t>
          </a:r>
        </a:p>
      </dgm:t>
    </dgm:pt>
    <dgm:pt modelId="{DC0A3A46-CF19-124A-8AD5-AB89131C7CDE}" type="parTrans" cxnId="{A63F73E9-D6C9-A34D-ACF5-1F0831EE873D}">
      <dgm:prSet/>
      <dgm:spPr/>
      <dgm:t>
        <a:bodyPr/>
        <a:lstStyle/>
        <a:p>
          <a:endParaRPr lang="en-US"/>
        </a:p>
      </dgm:t>
    </dgm:pt>
    <dgm:pt modelId="{441CD275-5C7F-1647-BE2B-6D7E844799D6}" type="sibTrans" cxnId="{A63F73E9-D6C9-A34D-ACF5-1F0831EE873D}">
      <dgm:prSet/>
      <dgm:spPr/>
      <dgm:t>
        <a:bodyPr/>
        <a:lstStyle/>
        <a:p>
          <a:endParaRPr lang="en-US"/>
        </a:p>
      </dgm:t>
    </dgm:pt>
    <dgm:pt modelId="{A4A7BDE4-D385-8E40-8A9A-EBD50E06CC3B}">
      <dgm:prSet phldrT="[Text]"/>
      <dgm:spPr/>
      <dgm:t>
        <a:bodyPr/>
        <a:lstStyle/>
        <a:p>
          <a:r>
            <a:rPr lang="en-US" dirty="0"/>
            <a:t>Feeling Emotions</a:t>
          </a:r>
        </a:p>
      </dgm:t>
    </dgm:pt>
    <dgm:pt modelId="{5CD5A3FF-A36A-604A-A886-7C6831636C2D}" type="parTrans" cxnId="{9B53D88B-70B3-3C4A-B96C-2BD83949D5C1}">
      <dgm:prSet/>
      <dgm:spPr/>
      <dgm:t>
        <a:bodyPr/>
        <a:lstStyle/>
        <a:p>
          <a:endParaRPr lang="en-US"/>
        </a:p>
      </dgm:t>
    </dgm:pt>
    <dgm:pt modelId="{52C6156F-3AD4-AD43-947D-342A3DEC6FFE}" type="sibTrans" cxnId="{9B53D88B-70B3-3C4A-B96C-2BD83949D5C1}">
      <dgm:prSet/>
      <dgm:spPr/>
      <dgm:t>
        <a:bodyPr/>
        <a:lstStyle/>
        <a:p>
          <a:endParaRPr lang="en-US"/>
        </a:p>
      </dgm:t>
    </dgm:pt>
    <dgm:pt modelId="{1459DE7E-E5A8-F245-907F-CE92277205BD}">
      <dgm:prSet/>
      <dgm:spPr/>
      <dgm:t>
        <a:bodyPr/>
        <a:lstStyle/>
        <a:p>
          <a:r>
            <a:rPr lang="en-US" dirty="0"/>
            <a:t>Self Image</a:t>
          </a:r>
        </a:p>
      </dgm:t>
    </dgm:pt>
    <dgm:pt modelId="{F2DB78FD-135D-3340-8E5A-87008B00B609}" type="parTrans" cxnId="{5D051646-C002-4342-A1FB-9FE85C6CC9C7}">
      <dgm:prSet/>
      <dgm:spPr/>
      <dgm:t>
        <a:bodyPr/>
        <a:lstStyle/>
        <a:p>
          <a:endParaRPr lang="en-US"/>
        </a:p>
      </dgm:t>
    </dgm:pt>
    <dgm:pt modelId="{9478F382-9B26-CB49-BF16-D3C7FDAD815A}" type="sibTrans" cxnId="{5D051646-C002-4342-A1FB-9FE85C6CC9C7}">
      <dgm:prSet/>
      <dgm:spPr/>
      <dgm:t>
        <a:bodyPr/>
        <a:lstStyle/>
        <a:p>
          <a:endParaRPr lang="en-US"/>
        </a:p>
      </dgm:t>
    </dgm:pt>
    <dgm:pt modelId="{F3779958-3FF9-3644-8802-EC8E63A25E11}" type="pres">
      <dgm:prSet presAssocID="{7535DC15-389B-FB46-B5DF-87D55071821D}" presName="Name0" presStyleCnt="0">
        <dgm:presLayoutVars>
          <dgm:dir/>
          <dgm:animLvl val="lvl"/>
          <dgm:resizeHandles val="exact"/>
        </dgm:presLayoutVars>
      </dgm:prSet>
      <dgm:spPr/>
    </dgm:pt>
    <dgm:pt modelId="{2D607C1A-6329-A943-A956-DF8A47548968}" type="pres">
      <dgm:prSet presAssocID="{8435388E-5576-5C4E-98E3-E4B0CE14A31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7A80E7-E465-7948-BB66-2944666A425D}" type="pres">
      <dgm:prSet presAssocID="{C2AA2ACA-AC18-1943-BCD9-4750090486E2}" presName="parTxOnlySpace" presStyleCnt="0"/>
      <dgm:spPr/>
    </dgm:pt>
    <dgm:pt modelId="{EBEFB9A9-8169-5D48-AD68-88648DBC3939}" type="pres">
      <dgm:prSet presAssocID="{D4220B4A-D326-BE43-86BD-12F91EAD851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711ADE-32B9-C14D-93C6-DC6744C25C1F}" type="pres">
      <dgm:prSet presAssocID="{441CD275-5C7F-1647-BE2B-6D7E844799D6}" presName="parTxOnlySpace" presStyleCnt="0"/>
      <dgm:spPr/>
    </dgm:pt>
    <dgm:pt modelId="{A00FC75A-CD6E-D648-91C7-66DDD2739544}" type="pres">
      <dgm:prSet presAssocID="{A4A7BDE4-D385-8E40-8A9A-EBD50E06CC3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FA3304-DC6A-6D45-88B6-B2BA4AC3D51F}" type="pres">
      <dgm:prSet presAssocID="{52C6156F-3AD4-AD43-947D-342A3DEC6FFE}" presName="parTxOnlySpace" presStyleCnt="0"/>
      <dgm:spPr/>
    </dgm:pt>
    <dgm:pt modelId="{62897C18-57A9-5F44-AFBA-FE686BD2B2F5}" type="pres">
      <dgm:prSet presAssocID="{1459DE7E-E5A8-F245-907F-CE92277205B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991629-AB2D-E043-8FFD-C1FFE07ADF50}" type="presOf" srcId="{1459DE7E-E5A8-F245-907F-CE92277205BD}" destId="{62897C18-57A9-5F44-AFBA-FE686BD2B2F5}" srcOrd="0" destOrd="0" presId="urn:microsoft.com/office/officeart/2005/8/layout/chevron1"/>
    <dgm:cxn modelId="{E556F63B-29F4-E946-92AE-CC0803EB47AD}" type="presOf" srcId="{D4220B4A-D326-BE43-86BD-12F91EAD851D}" destId="{EBEFB9A9-8169-5D48-AD68-88648DBC3939}" srcOrd="0" destOrd="0" presId="urn:microsoft.com/office/officeart/2005/8/layout/chevron1"/>
    <dgm:cxn modelId="{5D051646-C002-4342-A1FB-9FE85C6CC9C7}" srcId="{7535DC15-389B-FB46-B5DF-87D55071821D}" destId="{1459DE7E-E5A8-F245-907F-CE92277205BD}" srcOrd="3" destOrd="0" parTransId="{F2DB78FD-135D-3340-8E5A-87008B00B609}" sibTransId="{9478F382-9B26-CB49-BF16-D3C7FDAD815A}"/>
    <dgm:cxn modelId="{9B53D88B-70B3-3C4A-B96C-2BD83949D5C1}" srcId="{7535DC15-389B-FB46-B5DF-87D55071821D}" destId="{A4A7BDE4-D385-8E40-8A9A-EBD50E06CC3B}" srcOrd="2" destOrd="0" parTransId="{5CD5A3FF-A36A-604A-A886-7C6831636C2D}" sibTransId="{52C6156F-3AD4-AD43-947D-342A3DEC6FFE}"/>
    <dgm:cxn modelId="{6175A28F-8854-2D4D-8949-F6C656AE01C1}" type="presOf" srcId="{A4A7BDE4-D385-8E40-8A9A-EBD50E06CC3B}" destId="{A00FC75A-CD6E-D648-91C7-66DDD2739544}" srcOrd="0" destOrd="0" presId="urn:microsoft.com/office/officeart/2005/8/layout/chevron1"/>
    <dgm:cxn modelId="{AFCE7DAF-17EC-FB49-9D2B-D1C2F2A7FBBE}" type="presOf" srcId="{7535DC15-389B-FB46-B5DF-87D55071821D}" destId="{F3779958-3FF9-3644-8802-EC8E63A25E11}" srcOrd="0" destOrd="0" presId="urn:microsoft.com/office/officeart/2005/8/layout/chevron1"/>
    <dgm:cxn modelId="{7E8B6BE1-CDE5-484B-8E6B-E48825713E3F}" type="presOf" srcId="{8435388E-5576-5C4E-98E3-E4B0CE14A319}" destId="{2D607C1A-6329-A943-A956-DF8A47548968}" srcOrd="0" destOrd="0" presId="urn:microsoft.com/office/officeart/2005/8/layout/chevron1"/>
    <dgm:cxn modelId="{A63F73E9-D6C9-A34D-ACF5-1F0831EE873D}" srcId="{7535DC15-389B-FB46-B5DF-87D55071821D}" destId="{D4220B4A-D326-BE43-86BD-12F91EAD851D}" srcOrd="1" destOrd="0" parTransId="{DC0A3A46-CF19-124A-8AD5-AB89131C7CDE}" sibTransId="{441CD275-5C7F-1647-BE2B-6D7E844799D6}"/>
    <dgm:cxn modelId="{ACD872FC-B5B2-864F-BE53-73FA14B8E8F4}" srcId="{7535DC15-389B-FB46-B5DF-87D55071821D}" destId="{8435388E-5576-5C4E-98E3-E4B0CE14A319}" srcOrd="0" destOrd="0" parTransId="{3F5C2585-7D6F-6746-B932-7AC9DE57FB32}" sibTransId="{C2AA2ACA-AC18-1943-BCD9-4750090486E2}"/>
    <dgm:cxn modelId="{C5DCFBBA-9F0F-E742-805C-13382B769B05}" type="presParOf" srcId="{F3779958-3FF9-3644-8802-EC8E63A25E11}" destId="{2D607C1A-6329-A943-A956-DF8A47548968}" srcOrd="0" destOrd="0" presId="urn:microsoft.com/office/officeart/2005/8/layout/chevron1"/>
    <dgm:cxn modelId="{3EE56BE6-0AAB-9349-B759-93EF2089B6A5}" type="presParOf" srcId="{F3779958-3FF9-3644-8802-EC8E63A25E11}" destId="{1D7A80E7-E465-7948-BB66-2944666A425D}" srcOrd="1" destOrd="0" presId="urn:microsoft.com/office/officeart/2005/8/layout/chevron1"/>
    <dgm:cxn modelId="{342E3981-DA79-214F-A096-13A74AF2FB1B}" type="presParOf" srcId="{F3779958-3FF9-3644-8802-EC8E63A25E11}" destId="{EBEFB9A9-8169-5D48-AD68-88648DBC3939}" srcOrd="2" destOrd="0" presId="urn:microsoft.com/office/officeart/2005/8/layout/chevron1"/>
    <dgm:cxn modelId="{5BCC887B-65E4-F54D-A0B7-DA09EA72FE5B}" type="presParOf" srcId="{F3779958-3FF9-3644-8802-EC8E63A25E11}" destId="{2C711ADE-32B9-C14D-93C6-DC6744C25C1F}" srcOrd="3" destOrd="0" presId="urn:microsoft.com/office/officeart/2005/8/layout/chevron1"/>
    <dgm:cxn modelId="{7AB793D6-44DB-934A-BB86-028C95605486}" type="presParOf" srcId="{F3779958-3FF9-3644-8802-EC8E63A25E11}" destId="{A00FC75A-CD6E-D648-91C7-66DDD2739544}" srcOrd="4" destOrd="0" presId="urn:microsoft.com/office/officeart/2005/8/layout/chevron1"/>
    <dgm:cxn modelId="{D16EB895-E5B5-C641-8D20-41CEF5BA1F8D}" type="presParOf" srcId="{F3779958-3FF9-3644-8802-EC8E63A25E11}" destId="{8DFA3304-DC6A-6D45-88B6-B2BA4AC3D51F}" srcOrd="5" destOrd="0" presId="urn:microsoft.com/office/officeart/2005/8/layout/chevron1"/>
    <dgm:cxn modelId="{745A443B-5A66-3647-A443-C9999C048E0F}" type="presParOf" srcId="{F3779958-3FF9-3644-8802-EC8E63A25E11}" destId="{62897C18-57A9-5F44-AFBA-FE686BD2B2F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01FDA-31A6-4AC7-9C41-3ED1DC61D55E}">
      <dsp:nvSpPr>
        <dsp:cNvPr id="0" name=""/>
        <dsp:cNvSpPr/>
      </dsp:nvSpPr>
      <dsp:spPr>
        <a:xfrm>
          <a:off x="3541079" y="-60252"/>
          <a:ext cx="2569852" cy="140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Excessive load on tissues =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Injury</a:t>
          </a:r>
        </a:p>
      </dsp:txBody>
      <dsp:txXfrm>
        <a:off x="3582367" y="-18964"/>
        <a:ext cx="2487276" cy="1327090"/>
      </dsp:txXfrm>
    </dsp:sp>
    <dsp:sp modelId="{64E5006D-6950-4368-A94B-E368C98540AB}">
      <dsp:nvSpPr>
        <dsp:cNvPr id="0" name=""/>
        <dsp:cNvSpPr/>
      </dsp:nvSpPr>
      <dsp:spPr>
        <a:xfrm rot="19138804">
          <a:off x="6250382" y="1195145"/>
          <a:ext cx="327685" cy="120333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6348688" y="1435812"/>
        <a:ext cx="131074" cy="722001"/>
      </dsp:txXfrm>
    </dsp:sp>
    <dsp:sp modelId="{9308596B-E8B5-42A2-8991-57FACD58C30F}">
      <dsp:nvSpPr>
        <dsp:cNvPr id="0" name=""/>
        <dsp:cNvSpPr/>
      </dsp:nvSpPr>
      <dsp:spPr>
        <a:xfrm>
          <a:off x="6005370" y="2410394"/>
          <a:ext cx="2569852" cy="140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 capacity of tissues to withstand load  - get strong</a:t>
          </a:r>
        </a:p>
      </dsp:txBody>
      <dsp:txXfrm>
        <a:off x="6046658" y="2451682"/>
        <a:ext cx="2487276" cy="1327090"/>
      </dsp:txXfrm>
    </dsp:sp>
    <dsp:sp modelId="{2CDB82FA-6979-4E27-B84E-E57D42197ED0}">
      <dsp:nvSpPr>
        <dsp:cNvPr id="0" name=""/>
        <dsp:cNvSpPr/>
      </dsp:nvSpPr>
      <dsp:spPr>
        <a:xfrm rot="8100000">
          <a:off x="5455564" y="4125689"/>
          <a:ext cx="1198819" cy="44972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590481" y="4215634"/>
        <a:ext cx="928985" cy="269834"/>
      </dsp:txXfrm>
    </dsp:sp>
    <dsp:sp modelId="{5DE81B92-9556-4E3E-9A66-2684BFA2EC5D}">
      <dsp:nvSpPr>
        <dsp:cNvPr id="0" name=""/>
        <dsp:cNvSpPr/>
      </dsp:nvSpPr>
      <dsp:spPr>
        <a:xfrm>
          <a:off x="3534723" y="4881041"/>
          <a:ext cx="2569852" cy="140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risk of injury</a:t>
          </a:r>
        </a:p>
      </dsp:txBody>
      <dsp:txXfrm>
        <a:off x="3576011" y="4922329"/>
        <a:ext cx="2487276" cy="1327090"/>
      </dsp:txXfrm>
    </dsp:sp>
    <dsp:sp modelId="{C854D12B-B22A-48D4-98F6-2454DA93FD8D}">
      <dsp:nvSpPr>
        <dsp:cNvPr id="0" name=""/>
        <dsp:cNvSpPr/>
      </dsp:nvSpPr>
      <dsp:spPr>
        <a:xfrm rot="3057764">
          <a:off x="2984916" y="4125689"/>
          <a:ext cx="1198819" cy="44972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119833" y="4215634"/>
        <a:ext cx="928985" cy="269834"/>
      </dsp:txXfrm>
    </dsp:sp>
    <dsp:sp modelId="{53B07847-CE36-4D8C-B832-D25DFB171DF5}">
      <dsp:nvSpPr>
        <dsp:cNvPr id="0" name=""/>
        <dsp:cNvSpPr/>
      </dsp:nvSpPr>
      <dsp:spPr>
        <a:xfrm>
          <a:off x="1064076" y="2410394"/>
          <a:ext cx="2569852" cy="140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Reduce load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Modify footwear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Change technique</a:t>
          </a:r>
        </a:p>
      </dsp:txBody>
      <dsp:txXfrm>
        <a:off x="1105364" y="2451682"/>
        <a:ext cx="2487276" cy="1327090"/>
      </dsp:txXfrm>
    </dsp:sp>
    <dsp:sp modelId="{D3EE8946-ECF7-4CBE-989B-257E867C619D}">
      <dsp:nvSpPr>
        <dsp:cNvPr id="0" name=""/>
        <dsp:cNvSpPr/>
      </dsp:nvSpPr>
      <dsp:spPr>
        <a:xfrm rot="8237926">
          <a:off x="2532327" y="1559246"/>
          <a:ext cx="1198819" cy="44972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667244" y="1649191"/>
        <a:ext cx="928985" cy="269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07C1A-6329-A943-A956-DF8A47548968}">
      <dsp:nvSpPr>
        <dsp:cNvPr id="0" name=""/>
        <dsp:cNvSpPr/>
      </dsp:nvSpPr>
      <dsp:spPr>
        <a:xfrm>
          <a:off x="5325" y="2089325"/>
          <a:ext cx="3100040" cy="12400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Words</a:t>
          </a:r>
        </a:p>
      </dsp:txBody>
      <dsp:txXfrm>
        <a:off x="625333" y="2089325"/>
        <a:ext cx="1860024" cy="1240016"/>
      </dsp:txXfrm>
    </dsp:sp>
    <dsp:sp modelId="{EBEFB9A9-8169-5D48-AD68-88648DBC3939}">
      <dsp:nvSpPr>
        <dsp:cNvPr id="0" name=""/>
        <dsp:cNvSpPr/>
      </dsp:nvSpPr>
      <dsp:spPr>
        <a:xfrm>
          <a:off x="2795361" y="2089325"/>
          <a:ext cx="3100040" cy="12400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Pictures</a:t>
          </a:r>
        </a:p>
      </dsp:txBody>
      <dsp:txXfrm>
        <a:off x="3415369" y="2089325"/>
        <a:ext cx="1860024" cy="1240016"/>
      </dsp:txXfrm>
    </dsp:sp>
    <dsp:sp modelId="{A00FC75A-CD6E-D648-91C7-66DDD2739544}">
      <dsp:nvSpPr>
        <dsp:cNvPr id="0" name=""/>
        <dsp:cNvSpPr/>
      </dsp:nvSpPr>
      <dsp:spPr>
        <a:xfrm>
          <a:off x="5585397" y="2089325"/>
          <a:ext cx="3100040" cy="124001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Feeling Emotions</a:t>
          </a:r>
        </a:p>
      </dsp:txBody>
      <dsp:txXfrm>
        <a:off x="6205405" y="2089325"/>
        <a:ext cx="1860024" cy="1240016"/>
      </dsp:txXfrm>
    </dsp:sp>
    <dsp:sp modelId="{62897C18-57A9-5F44-AFBA-FE686BD2B2F5}">
      <dsp:nvSpPr>
        <dsp:cNvPr id="0" name=""/>
        <dsp:cNvSpPr/>
      </dsp:nvSpPr>
      <dsp:spPr>
        <a:xfrm>
          <a:off x="8375434" y="2089325"/>
          <a:ext cx="3100040" cy="12400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Self Image</a:t>
          </a:r>
        </a:p>
      </dsp:txBody>
      <dsp:txXfrm>
        <a:off x="8995442" y="2089325"/>
        <a:ext cx="1860024" cy="124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D91B0-956C-0240-A8C1-DD22FCA837A3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FB388-882A-AE46-80B7-809175CB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FB388-882A-AE46-80B7-809175CBB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7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55D2-3484-3A4A-944F-B783A992594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4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55D2-3484-3A4A-944F-B783A992594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1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FB388-882A-AE46-80B7-809175CBBB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FB388-882A-AE46-80B7-809175CBBB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4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FB388-882A-AE46-80B7-809175CBBB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812E3DC4-E092-4A21-9E01-4F1814880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94854-6742-47E2-979F-BA51FE2F9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4578" indent="-654578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Athletes accustomed to high training loads have </a:t>
            </a:r>
            <a:r>
              <a:rPr lang="en-GB" sz="1400" i="1" dirty="0"/>
              <a:t>fewer</a:t>
            </a:r>
            <a:r>
              <a:rPr lang="en-GB" sz="1400" dirty="0"/>
              <a:t> injuries than athletes training at lower workloads. </a:t>
            </a:r>
          </a:p>
          <a:p>
            <a:pPr marL="654578" indent="-654578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Non contact injuries are not caused by training but inappropriate training</a:t>
            </a:r>
          </a:p>
          <a:p>
            <a:pPr marL="654578" indent="-654578"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Excessive and rapid increases in training loads responsible for a large proportion of non-contact, soft-tissue injuries.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29679908-1005-43FA-9D00-F3EFED1AE7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D5CADD-4170-40DB-89C3-33B959AF9DF3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952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7607-E19B-45FF-9D9F-4A7BAD1616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5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7607-E19B-45FF-9D9F-4A7BAD1616D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9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7607-E19B-45FF-9D9F-4A7BAD1616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3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85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55D2-3484-3A4A-944F-B783A99259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0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CDFE-51A8-F243-A00D-C71943A62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88004-9C60-6641-8C11-FE77B6BB8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50B1-B509-2446-88F6-3863CCF6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526FB-2E2C-7746-90C2-E91D8B3DE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4A7AC-D1B1-1B4D-8083-ED8611CEB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80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0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6D6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0DAC-B326-7741-AA2A-EB56231D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6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243D-A9C2-6143-A0DB-687C269E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74FF-D8E1-5541-BF5C-BCA00618A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5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FE6C-2FFC-0D4D-BDE8-6242C051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51522-8B8E-D74C-B8FD-C4BECEC3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10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5166-530F-B04F-B73D-AFE1080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0A65-68F0-BB43-90CF-2DC9AEB25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4CFFE-BC25-944F-B3B8-E0CFF81FA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0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D0ED-6F30-B646-8571-E8268CAC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10704-3A50-2B42-ABE1-8F996BED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C9B2B-8796-B74E-8560-8054AF003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9B716-5932-F443-829A-F12FF61B4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ACD47-0C90-1243-9A4D-40E878CA0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23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FC2A-0EE8-7744-A35B-B4844739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47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9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086B-A4F5-4348-98B3-BD65FC38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D997-760F-1D4E-B32C-8B1F325E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4C822-9303-D24E-89E4-33EF6551E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2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E9A10-7B35-C64E-A45B-7F51B7F69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78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6ECB9-4A70-C140-8B05-0F07B06AD5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82162" y="185738"/>
            <a:ext cx="2314575" cy="145402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9D57F4BA-3ABD-2647-AC82-BA11E247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22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1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32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43.jpeg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7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nningbear.co.u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79A13-158E-4E46-9E18-42E20843BDF7}"/>
              </a:ext>
            </a:extLst>
          </p:cNvPr>
          <p:cNvSpPr/>
          <p:nvPr/>
        </p:nvSpPr>
        <p:spPr>
          <a:xfrm>
            <a:off x="9482328" y="82296"/>
            <a:ext cx="2709672" cy="1728216"/>
          </a:xfrm>
          <a:prstGeom prst="rect">
            <a:avLst/>
          </a:prstGeom>
          <a:solidFill>
            <a:srgbClr val="E4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19904-2AA6-6C4B-B306-ED68AB6DB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83"/>
          <a:stretch/>
        </p:blipFill>
        <p:spPr>
          <a:xfrm>
            <a:off x="0" y="328886"/>
            <a:ext cx="12187294" cy="62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6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4502-5808-EC40-A8FB-D7F55A77F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D5597"/>
                </a:solidFill>
              </a:rPr>
              <a:t>Keeping Fit and Injury Free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96BFC-473C-E24F-B990-959A3F2C8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Angela Jackson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4BF63-EAB9-6D4D-AEE5-361CCDF32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323" y="4803718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24B4-3A41-4024-BC0E-8D2A3C43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Angela Jackson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577E0-FCBF-44FB-AE9B-84229BF4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20" y="478232"/>
            <a:ext cx="2781862" cy="2789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D8633-CF60-484D-B743-F9765E5EE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4205997"/>
            <a:ext cx="3662730" cy="1556660"/>
          </a:xfrm>
          <a:prstGeom prst="rect">
            <a:avLst/>
          </a:prstGeom>
        </p:spPr>
      </p:pic>
      <p:sp>
        <p:nvSpPr>
          <p:cNvPr id="4" name="Google Shape;279;p45">
            <a:extLst>
              <a:ext uri="{FF2B5EF4-FFF2-40B4-BE49-F238E27FC236}">
                <a16:creationId xmlns:a16="http://schemas.microsoft.com/office/drawing/2014/main" id="{A4A7B40F-77FE-4862-A6A3-BFEF7D1CF1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97762" y="2799889"/>
            <a:ext cx="6097948" cy="3372306"/>
          </a:xfrm>
          <a:prstGeom prst="rect">
            <a:avLst/>
          </a:prstGeom>
        </p:spPr>
        <p:txBody>
          <a:bodyPr spcFirstLastPara="1" vert="horz" lIns="64283" tIns="32133" rIns="64283" bIns="32133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0"/>
              </a:spcBef>
              <a:buClr>
                <a:srgbClr val="CD5597"/>
              </a:buClr>
              <a:buSzPts val="2400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Chartered Physiotherapist 1987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0734" indent="-285750">
              <a:spcBef>
                <a:spcPts val="400"/>
              </a:spcBef>
              <a:buClr>
                <a:srgbClr val="CD5597"/>
              </a:buClr>
              <a:buSzPts val="2400"/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400"/>
              </a:spcBef>
              <a:buClr>
                <a:srgbClr val="CD5597"/>
              </a:buClr>
              <a:buSzPts val="2400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 of Physiofit Ltd, Alderley Edge since 1992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0734" indent="-285750">
              <a:spcBef>
                <a:spcPts val="400"/>
              </a:spcBef>
              <a:buClr>
                <a:srgbClr val="CD5597"/>
              </a:buClr>
              <a:buSzPts val="2400"/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400"/>
              </a:spcBef>
              <a:buClr>
                <a:srgbClr val="CD5597"/>
              </a:buClr>
              <a:buSzPts val="2400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Physio to Cheshire Youth Cricket for 14 years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0734" indent="-285750">
              <a:spcBef>
                <a:spcPts val="400"/>
              </a:spcBef>
              <a:buClr>
                <a:srgbClr val="CD5597"/>
              </a:buClr>
              <a:buSzPts val="2400"/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400"/>
              </a:spcBef>
              <a:buClr>
                <a:srgbClr val="CD5597"/>
              </a:buClr>
              <a:buSzPts val="2400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interest in developing young athletes and injury prevention after a career ending injury as a 16 year old halted my own sporting dreams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0734" indent="-285750">
              <a:spcBef>
                <a:spcPts val="400"/>
              </a:spcBef>
              <a:buClr>
                <a:srgbClr val="CD5597"/>
              </a:buClr>
              <a:buSzPts val="2400"/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400"/>
              </a:spcBef>
              <a:buClr>
                <a:srgbClr val="CD5597"/>
              </a:buClr>
              <a:buSzPts val="2400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Mum of 2 who have both represented their country in their chosen sports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0734" indent="-285750">
              <a:spcBef>
                <a:spcPts val="400"/>
              </a:spcBef>
              <a:buClr>
                <a:srgbClr val="CD5597"/>
              </a:buClr>
              <a:buSzPts val="2400"/>
            </a:pPr>
            <a:endParaRPr lang="en-GB" sz="1600" dirty="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400"/>
              </a:spcBef>
              <a:buClr>
                <a:srgbClr val="CD5597"/>
              </a:buClr>
              <a:buSzPts val="2400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Running specialist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indent="-85946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GB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GB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1E09-B8C9-4D00-B6F6-927F6986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4" y="42166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Running Bear and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Physiofit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4910C-6610-C848-B08F-5ED7B4CA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30" y="2192977"/>
            <a:ext cx="4342462" cy="2727957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FF1B8B-E8FB-4D45-91E6-BFE4048B25CA}"/>
              </a:ext>
            </a:extLst>
          </p:cNvPr>
          <p:cNvSpPr/>
          <p:nvPr/>
        </p:nvSpPr>
        <p:spPr>
          <a:xfrm>
            <a:off x="9482328" y="82296"/>
            <a:ext cx="2709672" cy="1728216"/>
          </a:xfrm>
          <a:prstGeom prst="rect">
            <a:avLst/>
          </a:prstGeom>
          <a:solidFill>
            <a:srgbClr val="E4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14EEADB3-1C78-894C-A823-839E38644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41" y="2192976"/>
            <a:ext cx="5455917" cy="27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69A6-2452-498D-B7C2-545EE212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638143"/>
            <a:ext cx="5638994" cy="14244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  <a:t>Too much too soon</a:t>
            </a:r>
            <a:br>
              <a:rPr lang="en-GB" sz="4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Helvetica" panose="020B0604020202020204" pitchFamily="34" charset="0"/>
              </a:rPr>
            </a:br>
            <a:endParaRPr lang="en-GB" sz="4800" b="1" dirty="0">
              <a:solidFill>
                <a:schemeClr val="accent1">
                  <a:lumMod val="75000"/>
                </a:schemeClr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A5D098C-8F42-4792-A80C-F7A26287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867" y="2201441"/>
            <a:ext cx="6618533" cy="2987543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2400" dirty="0">
                <a:solidFill>
                  <a:schemeClr val="bg1"/>
                </a:solidFill>
                <a:cs typeface="Helvetica" panose="020B0604020202020204" pitchFamily="34" charset="0"/>
              </a:rPr>
              <a:t>Athletes who run more have </a:t>
            </a:r>
            <a:r>
              <a:rPr lang="en-GB" sz="2400" i="1" dirty="0">
                <a:solidFill>
                  <a:schemeClr val="bg1"/>
                </a:solidFill>
                <a:cs typeface="Helvetica" panose="020B0604020202020204" pitchFamily="34" charset="0"/>
              </a:rPr>
              <a:t>fewer</a:t>
            </a:r>
            <a:r>
              <a:rPr lang="en-GB" sz="2400" dirty="0">
                <a:solidFill>
                  <a:schemeClr val="bg1"/>
                </a:solidFill>
                <a:cs typeface="Helvetica" panose="020B0604020202020204" pitchFamily="34" charset="0"/>
              </a:rPr>
              <a:t> injuries…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2400" dirty="0">
                <a:solidFill>
                  <a:schemeClr val="bg1"/>
                </a:solidFill>
                <a:cs typeface="Helvetica" panose="020B0604020202020204" pitchFamily="34" charset="0"/>
              </a:rPr>
              <a:t>providing that they have time to adapt.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GB" sz="2400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2400" dirty="0">
                <a:solidFill>
                  <a:schemeClr val="bg1"/>
                </a:solidFill>
                <a:cs typeface="Helvetica" panose="020B0604020202020204" pitchFamily="34" charset="0"/>
              </a:rPr>
              <a:t>Injury occurs with…</a:t>
            </a:r>
          </a:p>
          <a:p>
            <a:pPr marL="571471" lvl="0" indent="-571471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cs typeface="Helvetica" panose="020B0604020202020204" pitchFamily="34" charset="0"/>
              </a:rPr>
              <a:t>Excessive and rapid increases in training loads</a:t>
            </a:r>
          </a:p>
          <a:p>
            <a:pPr marL="571471" lvl="0" indent="-571471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cs typeface="Helvetica" panose="020B0604020202020204" pitchFamily="34" charset="0"/>
              </a:rPr>
              <a:t>Too little rest and recovery</a:t>
            </a:r>
          </a:p>
          <a:p>
            <a:endParaRPr lang="en-GB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623A0-8AB5-4D63-A935-2A979FE3A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2495505"/>
            <a:ext cx="3662730" cy="2609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6CB81-91B6-4DF4-A473-DF66ED18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484" y="174568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6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4;p69">
            <a:extLst>
              <a:ext uri="{FF2B5EF4-FFF2-40B4-BE49-F238E27FC236}">
                <a16:creationId xmlns:a16="http://schemas.microsoft.com/office/drawing/2014/main" id="{9038AC44-5848-47B2-9F13-01C441AF1F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685" y="413317"/>
            <a:ext cx="7818413" cy="1424446"/>
          </a:xfrm>
          <a:prstGeom prst="rect">
            <a:avLst/>
          </a:prstGeom>
        </p:spPr>
        <p:txBody>
          <a:bodyPr spcFirstLastPara="1" vert="horz" lIns="64283" tIns="32133" rIns="64283" bIns="32133" rtlCol="0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injury prevention vaccine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Google Shape;627;p69">
            <a:extLst>
              <a:ext uri="{FF2B5EF4-FFF2-40B4-BE49-F238E27FC236}">
                <a16:creationId xmlns:a16="http://schemas.microsoft.com/office/drawing/2014/main" id="{E743CC45-359B-46BB-A01C-B4A8B8FF8A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58492" y="2035118"/>
            <a:ext cx="6640830" cy="41942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lIns="64283" tIns="32133" rIns="64283" bIns="32133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ts val="3200"/>
              <a:buNone/>
            </a:pPr>
            <a:r>
              <a:rPr lang="en-GB" dirty="0">
                <a:solidFill>
                  <a:schemeClr val="bg1"/>
                </a:solidFill>
              </a:rPr>
              <a:t>Work out your running volume</a:t>
            </a:r>
          </a:p>
          <a:p>
            <a:pPr marL="0" indent="0">
              <a:spcBef>
                <a:spcPts val="747"/>
              </a:spcBef>
              <a:buClr>
                <a:srgbClr val="FFFFFF"/>
              </a:buClr>
              <a:buSzPts val="3200"/>
              <a:buNone/>
            </a:pPr>
            <a:r>
              <a:rPr lang="en-GB" dirty="0">
                <a:solidFill>
                  <a:schemeClr val="bg1"/>
                </a:solidFill>
              </a:rPr>
              <a:t>Acute (this week) v chronic (last 4 weeks)</a:t>
            </a:r>
          </a:p>
          <a:p>
            <a:pPr marL="0" indent="0">
              <a:spcBef>
                <a:spcPts val="747"/>
              </a:spcBef>
              <a:buClr>
                <a:srgbClr val="FFFFFF"/>
              </a:buClr>
              <a:buSzPts val="320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spcBef>
                <a:spcPts val="747"/>
              </a:spcBef>
              <a:buClr>
                <a:srgbClr val="FFFFFF"/>
              </a:buClr>
              <a:buSzPts val="3200"/>
              <a:buNone/>
            </a:pPr>
            <a:r>
              <a:rPr lang="en-GB" dirty="0">
                <a:solidFill>
                  <a:schemeClr val="bg1"/>
                </a:solidFill>
              </a:rPr>
              <a:t>Average over last 4 weeks = 20 miles per week</a:t>
            </a:r>
          </a:p>
          <a:p>
            <a:pPr marL="0" indent="0">
              <a:spcBef>
                <a:spcPts val="747"/>
              </a:spcBef>
              <a:buClr>
                <a:srgbClr val="FFFFFF"/>
              </a:buClr>
              <a:buSzPts val="3200"/>
              <a:buNone/>
            </a:pPr>
            <a:r>
              <a:rPr lang="en-GB" dirty="0">
                <a:solidFill>
                  <a:schemeClr val="bg1"/>
                </a:solidFill>
              </a:rPr>
              <a:t>This week = 30 </a:t>
            </a:r>
          </a:p>
          <a:p>
            <a:pPr marL="0" indent="0">
              <a:spcBef>
                <a:spcPts val="747"/>
              </a:spcBef>
              <a:buClr>
                <a:srgbClr val="FFFFFF"/>
              </a:buClr>
              <a:buSzPts val="3200"/>
              <a:buNone/>
            </a:pPr>
            <a:r>
              <a:rPr lang="en-GB" dirty="0">
                <a:solidFill>
                  <a:schemeClr val="bg1"/>
                </a:solidFill>
              </a:rPr>
              <a:t>30 divided by 20 = 1.5 </a:t>
            </a:r>
          </a:p>
          <a:p>
            <a:pPr marL="0" indent="0">
              <a:spcBef>
                <a:spcPts val="747"/>
              </a:spcBef>
              <a:buClr>
                <a:schemeClr val="dk1"/>
              </a:buClr>
              <a:buSzPts val="320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spcBef>
                <a:spcPts val="747"/>
              </a:spcBef>
              <a:buClr>
                <a:srgbClr val="FFFFFF"/>
              </a:buClr>
              <a:buSzPts val="3200"/>
              <a:buNone/>
            </a:pPr>
            <a:r>
              <a:rPr lang="en-GB" dirty="0">
                <a:solidFill>
                  <a:schemeClr val="bg1"/>
                </a:solidFill>
              </a:rPr>
              <a:t>Injury risk increases when over 1.2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F9950-4EC7-4386-94D1-741097A88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6" y="2905549"/>
            <a:ext cx="3599872" cy="2789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9EDC1-03FA-8B48-8FB7-95347B7A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84" y="186443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Image result for spikes in workload sport">
            <a:extLst>
              <a:ext uri="{FF2B5EF4-FFF2-40B4-BE49-F238E27FC236}">
                <a16:creationId xmlns:a16="http://schemas.microsoft.com/office/drawing/2014/main" id="{63320811-E998-4F4D-B4C1-603E4DB753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r="10845" b="14057"/>
          <a:stretch/>
        </p:blipFill>
        <p:spPr>
          <a:xfrm>
            <a:off x="4911481" y="2208810"/>
            <a:ext cx="6690712" cy="38448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3C4DC9-2E92-42BE-89CC-E05D8C83CC50}"/>
              </a:ext>
            </a:extLst>
          </p:cNvPr>
          <p:cNvSpPr/>
          <p:nvPr/>
        </p:nvSpPr>
        <p:spPr>
          <a:xfrm>
            <a:off x="840707" y="2461626"/>
            <a:ext cx="3850045" cy="3592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No more than 10% increase per week</a:t>
            </a:r>
            <a:br>
              <a:rPr lang="en-US" altLang="en-US" sz="3200" dirty="0">
                <a:solidFill>
                  <a:schemeClr val="bg1"/>
                </a:solidFill>
              </a:rPr>
            </a:br>
            <a:endParaRPr lang="en-US" alt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15% increase = 50% &gt; risk of injury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816AB-BB94-7B4A-BCCF-A1FE6E11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84" y="174568"/>
            <a:ext cx="2923353" cy="14658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20647C-B034-554C-96E9-426F60F4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08" y="1021405"/>
            <a:ext cx="3850044" cy="1440221"/>
          </a:xfr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Avoid spikes in work</a:t>
            </a:r>
          </a:p>
        </p:txBody>
      </p:sp>
    </p:spTree>
    <p:extLst>
      <p:ext uri="{BB962C8B-B14F-4D97-AF65-F5344CB8AC3E}">
        <p14:creationId xmlns:p14="http://schemas.microsoft.com/office/powerpoint/2010/main" val="163251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E15A-5E54-4E30-81D7-22B55738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28" y="1902248"/>
            <a:ext cx="4118538" cy="1440221"/>
          </a:xfr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Recovery days are when we get 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96C5C-0A81-44C2-98B7-DB86ED7BE637}"/>
              </a:ext>
            </a:extLst>
          </p:cNvPr>
          <p:cNvSpPr txBox="1"/>
          <p:nvPr/>
        </p:nvSpPr>
        <p:spPr>
          <a:xfrm>
            <a:off x="1047228" y="3342469"/>
            <a:ext cx="4118538" cy="2952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Sleep: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Repair damaged cells and muscles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 new muscles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Develop motor skills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Process things learnt in the day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Recharge the brain and the body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319B3-2CFD-4ED4-A2CA-1BC01866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97" y="1902249"/>
            <a:ext cx="4611763" cy="4392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96F81E-9A09-F049-811E-4D938C4C4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484" y="186443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44BE-0880-43E9-9A1B-31438D62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67" y="51797"/>
            <a:ext cx="8726708" cy="1711382"/>
          </a:xfr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defTabSz="914400" eaLnBrk="1" hangingPunct="1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Lack of sleep lowers immunity and increase in infections as well as increasing injury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6778D-60A6-4D79-8DFB-22B7DD60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77445"/>
            <a:ext cx="5455917" cy="3696383"/>
          </a:xfrm>
          <a:prstGeom prst="rect">
            <a:avLst/>
          </a:prstGeom>
        </p:spPr>
      </p:pic>
      <p:pic>
        <p:nvPicPr>
          <p:cNvPr id="34820" name="Picture 2" descr="Image result for lack of sleep and infections">
            <a:extLst>
              <a:ext uri="{FF2B5EF4-FFF2-40B4-BE49-F238E27FC236}">
                <a16:creationId xmlns:a16="http://schemas.microsoft.com/office/drawing/2014/main" id="{9D7C4B62-69B6-4955-80E5-4900B4FE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72C00-5CB5-6644-964D-4DD620595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484" y="174568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FB39-366C-4443-9405-8381C906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1" y="262152"/>
            <a:ext cx="7689532" cy="1063907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Recovery is not just about 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89E155-0456-4557-9B45-E7C0C251D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357" r="18595"/>
          <a:stretch/>
        </p:blipFill>
        <p:spPr>
          <a:xfrm>
            <a:off x="9901238" y="3673975"/>
            <a:ext cx="1718547" cy="2769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2AE8D-97BE-49F9-8D08-1496BD974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01" r="27564"/>
          <a:stretch/>
        </p:blipFill>
        <p:spPr>
          <a:xfrm>
            <a:off x="7995506" y="1933478"/>
            <a:ext cx="1298449" cy="2857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9DD40-8DD4-4D91-8CF8-F3C3E7706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20" y="1393449"/>
            <a:ext cx="7373478" cy="5202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27DF9-F864-704E-8F77-65C698EC4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484" y="174568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BD378-6CDD-47C6-AB01-8629CF7F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238" y="1785369"/>
            <a:ext cx="2648371" cy="26483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682" y="5017784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Stronger athletes get few injuries</a:t>
            </a:r>
          </a:p>
        </p:txBody>
      </p:sp>
      <p:pic>
        <p:nvPicPr>
          <p:cNvPr id="4" name="Content Placeholder 3" descr="pelvic tilt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r="52282"/>
          <a:stretch/>
        </p:blipFill>
        <p:spPr>
          <a:xfrm>
            <a:off x="1010316" y="654881"/>
            <a:ext cx="1473707" cy="399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71212-2D14-477C-9F49-E89E8DD7E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269" y="2338074"/>
            <a:ext cx="2743045" cy="154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74DD4-51B6-4FB4-87E3-72397BABD3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831"/>
          <a:stretch/>
        </p:blipFill>
        <p:spPr>
          <a:xfrm>
            <a:off x="9320974" y="2224452"/>
            <a:ext cx="1752410" cy="2323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6E24C-3B3B-0243-84B0-67B315AC8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3484" y="174568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5E31-08F4-924D-A3E3-5E39365CC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CD5597"/>
                </a:solidFill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4486E-A70C-C943-9FCD-E8113A39D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9549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Catriona Marshall</a:t>
            </a:r>
          </a:p>
        </p:txBody>
      </p:sp>
    </p:spTree>
    <p:extLst>
      <p:ext uri="{BB962C8B-B14F-4D97-AF65-F5344CB8AC3E}">
        <p14:creationId xmlns:p14="http://schemas.microsoft.com/office/powerpoint/2010/main" val="178281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C4A9-3CE3-4258-B5F5-557E6230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94" y="548815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How many steps per minute is optimum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78534C-BD9A-403B-AE39-F70F140A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71" t="11972" r="61568" b="11228"/>
          <a:stretch/>
        </p:blipFill>
        <p:spPr>
          <a:xfrm>
            <a:off x="6984272" y="1243633"/>
            <a:ext cx="1978594" cy="3997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BEB98D-3F28-4C76-9E83-105A42B4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67" y="1243632"/>
            <a:ext cx="3962155" cy="399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8F234-2721-5443-A08B-6DB278B12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484" y="174568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9F243C-239D-4298-9667-08E444D45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773747"/>
              </p:ext>
            </p:extLst>
          </p:nvPr>
        </p:nvGraphicFramePr>
        <p:xfrm>
          <a:off x="1238250" y="365126"/>
          <a:ext cx="9639300" cy="623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ross 6">
            <a:extLst>
              <a:ext uri="{FF2B5EF4-FFF2-40B4-BE49-F238E27FC236}">
                <a16:creationId xmlns:a16="http://schemas.microsoft.com/office/drawing/2014/main" id="{DFE39E47-0F37-43DC-B273-20952ADB0945}"/>
              </a:ext>
            </a:extLst>
          </p:cNvPr>
          <p:cNvSpPr/>
          <p:nvPr/>
        </p:nvSpPr>
        <p:spPr>
          <a:xfrm>
            <a:off x="5697104" y="3103415"/>
            <a:ext cx="734291" cy="651163"/>
          </a:xfrm>
          <a:prstGeom prst="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B5D7E-486D-4841-A0B7-E74BD7453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3484" y="174568"/>
            <a:ext cx="2923353" cy="1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0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1E09-B8C9-4D00-B6F6-927F6986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Running Bear and </a:t>
            </a:r>
            <a:r>
              <a:rPr lang="en-GB" sz="5400" b="1" dirty="0" err="1">
                <a:solidFill>
                  <a:schemeClr val="accent1">
                    <a:lumMod val="75000"/>
                  </a:schemeClr>
                </a:solidFill>
              </a:rPr>
              <a:t>Physiofit</a:t>
            </a:r>
            <a:endParaRPr lang="en-GB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51D98-9285-476C-A7F0-F1B9FCB1D6AB}"/>
              </a:ext>
            </a:extLst>
          </p:cNvPr>
          <p:cNvSpPr/>
          <p:nvPr/>
        </p:nvSpPr>
        <p:spPr>
          <a:xfrm>
            <a:off x="838201" y="5066355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Running Bear clients receive a 20% discount off their first treatment at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Physiofit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Physiofit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clients receive 15% discount off a pair of trainers for each referral to Running Bear with a receipt dated within the last 3 months.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CCD43AA-B8C8-2048-8074-4EB21D167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852" y="1810512"/>
            <a:ext cx="5455917" cy="2727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A847C-35A8-AB4B-87DE-A93C6FDF0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58" y="1810511"/>
            <a:ext cx="4342462" cy="2727957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C7BD6-25F9-5D41-AC6D-1C4F035EC7DC}"/>
              </a:ext>
            </a:extLst>
          </p:cNvPr>
          <p:cNvSpPr/>
          <p:nvPr/>
        </p:nvSpPr>
        <p:spPr>
          <a:xfrm>
            <a:off x="9482328" y="82296"/>
            <a:ext cx="2709672" cy="1728216"/>
          </a:xfrm>
          <a:prstGeom prst="rect">
            <a:avLst/>
          </a:prstGeom>
          <a:solidFill>
            <a:srgbClr val="E4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8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4502-5808-EC40-A8FB-D7F55A77F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D5597"/>
                </a:solidFill>
              </a:rPr>
              <a:t>Nutrition for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96BFC-473C-E24F-B990-959A3F2C8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Stephen Jones</a:t>
            </a:r>
          </a:p>
        </p:txBody>
      </p:sp>
      <p:pic>
        <p:nvPicPr>
          <p:cNvPr id="4" name="Google Shape;83;p14">
            <a:extLst>
              <a:ext uri="{FF2B5EF4-FFF2-40B4-BE49-F238E27FC236}">
                <a16:creationId xmlns:a16="http://schemas.microsoft.com/office/drawing/2014/main" id="{AE19E2C4-FC28-CD47-8D8F-D70AC26C51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1202"/>
          <a:stretch/>
        </p:blipFill>
        <p:spPr>
          <a:xfrm>
            <a:off x="4810424" y="4816345"/>
            <a:ext cx="2576028" cy="1501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448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40233" y="560733"/>
            <a:ext cx="10962800" cy="13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Who am I?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67833" y="5209667"/>
            <a:ext cx="4518800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Ross </a:t>
            </a:r>
            <a:r>
              <a:rPr lang="en" sz="2400" dirty="0" err="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Edgley</a:t>
            </a: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- First person in history to swim all the way around Great Britain- 2000 miles and 157 days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67" y="2397535"/>
            <a:ext cx="4370765" cy="23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b="5303"/>
          <a:stretch/>
        </p:blipFill>
        <p:spPr>
          <a:xfrm>
            <a:off x="5038907" y="1911137"/>
            <a:ext cx="3407429" cy="322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3634" y="1911134"/>
            <a:ext cx="3298535" cy="329853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5591233" y="5209667"/>
            <a:ext cx="2926400" cy="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Marcus Rashford- Manchester United footballer</a:t>
            </a:r>
            <a:endParaRPr sz="24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422233" y="5246867"/>
            <a:ext cx="2434800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Penny Scott- Iron(wo)man</a:t>
            </a:r>
            <a:endParaRPr sz="24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Google Shape;83;p14">
            <a:extLst>
              <a:ext uri="{FF2B5EF4-FFF2-40B4-BE49-F238E27FC236}">
                <a16:creationId xmlns:a16="http://schemas.microsoft.com/office/drawing/2014/main" id="{5A49DF86-ADFB-D642-B2B7-92BF63F23C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51202"/>
          <a:stretch/>
        </p:blipFill>
        <p:spPr>
          <a:xfrm>
            <a:off x="9579616" y="189122"/>
            <a:ext cx="2561398" cy="151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83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8C9C-41CF-564E-854C-3AD5D37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What is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69B8-F618-5C45-9FD1-DFCB75C10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General Nutrition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process of obtaining the food necessary for health and growth.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Optimum Nutrition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Eating the right amounts of nutrients on a proper schedule to achieve the BEST performance and longest possible lifetime in good health.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Using nutrition to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maximise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health, happiness and well being</a:t>
            </a:r>
          </a:p>
        </p:txBody>
      </p:sp>
      <p:pic>
        <p:nvPicPr>
          <p:cNvPr id="4" name="Google Shape;83;p14">
            <a:extLst>
              <a:ext uri="{FF2B5EF4-FFF2-40B4-BE49-F238E27FC236}">
                <a16:creationId xmlns:a16="http://schemas.microsoft.com/office/drawing/2014/main" id="{36F3412E-957C-2642-B3BE-5E4593E898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1202"/>
          <a:stretch/>
        </p:blipFill>
        <p:spPr>
          <a:xfrm>
            <a:off x="9527683" y="189122"/>
            <a:ext cx="2561398" cy="151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83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8C9C-41CF-564E-854C-3AD5D37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Knowing what to 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69B8-F618-5C45-9FD1-DFCB75C1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0009"/>
            <a:ext cx="10515600" cy="3720152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How many calories do I need?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Protein goal per day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Split carbohydrates and fats accordingly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Track on how you feel, adjust accordingly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Lots of micronutrients</a:t>
            </a:r>
          </a:p>
        </p:txBody>
      </p:sp>
      <p:pic>
        <p:nvPicPr>
          <p:cNvPr id="4" name="Google Shape;83;p14">
            <a:extLst>
              <a:ext uri="{FF2B5EF4-FFF2-40B4-BE49-F238E27FC236}">
                <a16:creationId xmlns:a16="http://schemas.microsoft.com/office/drawing/2014/main" id="{2BF392FF-6C28-5547-8A90-918C9D761D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1202"/>
          <a:stretch/>
        </p:blipFill>
        <p:spPr>
          <a:xfrm>
            <a:off x="9527683" y="189122"/>
            <a:ext cx="2561398" cy="151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7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8C9C-41CF-564E-854C-3AD5D37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5 Top Tips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69B8-F618-5C45-9FD1-DFCB75C1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0009"/>
            <a:ext cx="11001498" cy="345889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Increase your knowledge in the area of nutrition.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Have a clear goal in what you’d like to achieve.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Prepare in advance for the day – including weekends!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Track your food intake and the result it had on training.</a:t>
            </a:r>
          </a:p>
          <a:p>
            <a:pPr marL="514350" indent="-514350">
              <a:buClr>
                <a:srgbClr val="CD5597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Choose sustainability over EVERYTHING!</a:t>
            </a:r>
          </a:p>
        </p:txBody>
      </p:sp>
      <p:pic>
        <p:nvPicPr>
          <p:cNvPr id="4" name="Google Shape;83;p14">
            <a:extLst>
              <a:ext uri="{FF2B5EF4-FFF2-40B4-BE49-F238E27FC236}">
                <a16:creationId xmlns:a16="http://schemas.microsoft.com/office/drawing/2014/main" id="{92FAEB75-56A1-0443-8C3E-60E34EAD5C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1202"/>
          <a:stretch/>
        </p:blipFill>
        <p:spPr>
          <a:xfrm>
            <a:off x="9527683" y="189122"/>
            <a:ext cx="2561398" cy="151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248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4502-5808-EC40-A8FB-D7F55A77F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D5597"/>
                </a:solidFill>
              </a:rPr>
              <a:t>OTE Performance Nutrition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96BFC-473C-E24F-B990-959A3F2C8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Annie Simpson</a:t>
            </a:r>
          </a:p>
        </p:txBody>
      </p:sp>
      <p:pic>
        <p:nvPicPr>
          <p:cNvPr id="5" name="Picture 4" descr="OTE Logo Reversed.png">
            <a:extLst>
              <a:ext uri="{FF2B5EF4-FFF2-40B4-BE49-F238E27FC236}">
                <a16:creationId xmlns:a16="http://schemas.microsoft.com/office/drawing/2014/main" id="{E6A6C102-2109-C046-97D5-B0E545D6B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45" y="4805515"/>
            <a:ext cx="1555668" cy="17501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931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9S0124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02868"/>
            <a:ext cx="12228413" cy="9260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6664" y="4554969"/>
            <a:ext cx="456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+mj-lt"/>
                <a:cs typeface="A2 Beckett"/>
              </a:rPr>
              <a:t>OTESPORTS.CO.UK</a:t>
            </a:r>
          </a:p>
        </p:txBody>
      </p:sp>
      <p:pic>
        <p:nvPicPr>
          <p:cNvPr id="4" name="Picture 3" descr="OTE Logo Revers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531" y="773760"/>
            <a:ext cx="3361075" cy="37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0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5E31-08F4-924D-A3E3-5E39365CC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D5597"/>
                </a:solidFill>
              </a:rPr>
              <a:t>Importance of Setting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4486E-A70C-C943-9FCD-E8113A39D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0796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Nick Bishop</a:t>
            </a:r>
          </a:p>
        </p:txBody>
      </p:sp>
    </p:spTree>
    <p:extLst>
      <p:ext uri="{BB962C8B-B14F-4D97-AF65-F5344CB8AC3E}">
        <p14:creationId xmlns:p14="http://schemas.microsoft.com/office/powerpoint/2010/main" val="4157675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018703"/>
          </a:xfrm>
          <a:prstGeom prst="rect">
            <a:avLst/>
          </a:prstGeom>
          <a:solidFill>
            <a:srgbClr val="001452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 descr="OTE Logo Revers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20" y="107589"/>
            <a:ext cx="850213" cy="956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357" y="3823728"/>
            <a:ext cx="6403492" cy="370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chemeClr val="bg1"/>
                </a:solidFill>
                <a:latin typeface="Brandon Grotesque Medium"/>
                <a:cs typeface="Brandon Grotesque Medium"/>
              </a:rPr>
              <a:t>At OTE Sports we create </a:t>
            </a:r>
            <a:r>
              <a:rPr lang="en-GB" sz="2133" dirty="0">
                <a:solidFill>
                  <a:schemeClr val="bg1"/>
                </a:solidFill>
                <a:latin typeface="+mj-lt"/>
                <a:cs typeface="Brandon Grotesque Medium"/>
              </a:rPr>
              <a:t>sports</a:t>
            </a:r>
            <a:r>
              <a:rPr lang="en-GB" sz="2133" dirty="0">
                <a:solidFill>
                  <a:schemeClr val="bg1"/>
                </a:solidFill>
                <a:latin typeface="Brandon Grotesque Medium"/>
                <a:cs typeface="Brandon Grotesque Medium"/>
              </a:rPr>
              <a:t> nutrition and healthy snacks using natural ingredients. </a:t>
            </a:r>
          </a:p>
          <a:p>
            <a:endParaRPr lang="en-GB" sz="2133" dirty="0">
              <a:solidFill>
                <a:schemeClr val="bg1"/>
              </a:solidFill>
              <a:latin typeface="Brandon Grotesque Medium"/>
              <a:cs typeface="Brandon Grotesque Medium"/>
            </a:endParaRPr>
          </a:p>
          <a:p>
            <a:r>
              <a:rPr lang="en-GB" sz="2133" dirty="0">
                <a:solidFill>
                  <a:schemeClr val="bg1"/>
                </a:solidFill>
                <a:latin typeface="Brandon Grotesque Medium"/>
                <a:cs typeface="Brandon Grotesque Medium"/>
              </a:rPr>
              <a:t>Great tasting, kind on your stomach, easy to use and super effective, delivering performance when you need it most.</a:t>
            </a:r>
          </a:p>
          <a:p>
            <a:endParaRPr lang="en-GB" sz="2133" dirty="0">
              <a:solidFill>
                <a:schemeClr val="bg1"/>
              </a:solidFill>
              <a:latin typeface="Brandon Grotesque Medium"/>
              <a:cs typeface="Brandon Grotesque Medium"/>
            </a:endParaRPr>
          </a:p>
          <a:p>
            <a:r>
              <a:rPr lang="en-GB" sz="2133" dirty="0">
                <a:solidFill>
                  <a:schemeClr val="bg1"/>
                </a:solidFill>
                <a:latin typeface="Brandon Grotesque Medium"/>
                <a:cs typeface="Brandon Grotesque Medium"/>
              </a:rPr>
              <a:t>Put simply; Goodness in = Greatness out. </a:t>
            </a:r>
          </a:p>
          <a:p>
            <a:r>
              <a:rPr lang="en-GB" sz="2133" dirty="0">
                <a:solidFill>
                  <a:schemeClr val="bg1"/>
                </a:solidFill>
                <a:latin typeface="Brandon Grotesque Medium"/>
                <a:cs typeface="Brandon Grotesque Medium"/>
              </a:rPr>
              <a:t> </a:t>
            </a:r>
          </a:p>
          <a:p>
            <a:endParaRPr lang="en-GB" sz="2133" dirty="0">
              <a:solidFill>
                <a:srgbClr val="FFFFFF"/>
              </a:solidFill>
              <a:latin typeface="Brandon Grotesque Medium"/>
              <a:cs typeface="Brandon Grotesque Medium"/>
            </a:endParaRPr>
          </a:p>
          <a:p>
            <a:endParaRPr lang="en-GB" sz="2133" dirty="0">
              <a:solidFill>
                <a:schemeClr val="bg1"/>
              </a:solidFill>
            </a:endParaRPr>
          </a:p>
        </p:txBody>
      </p:sp>
      <p:pic>
        <p:nvPicPr>
          <p:cNvPr id="2" name="Picture 1" descr="Goodness in Greatness out_Cyan 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7" y="763844"/>
            <a:ext cx="9483423" cy="22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3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ergy gel range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37240"/>
            <a:ext cx="13315955" cy="133159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5822" y="-58511"/>
            <a:ext cx="12449747" cy="70187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1" y="647490"/>
            <a:ext cx="11221815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667" spc="133" dirty="0">
                <a:solidFill>
                  <a:srgbClr val="FFFFFF"/>
                </a:solidFill>
                <a:latin typeface="+mj-lt"/>
                <a:cs typeface="A2 Beckett"/>
              </a:rPr>
              <a:t>BACKGROUND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734166"/>
            <a:ext cx="6805589" cy="421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rgbClr val="FFFFFF"/>
                </a:solidFill>
                <a:latin typeface="+mj-lt"/>
                <a:cs typeface="Brandon Grotesque Medium"/>
              </a:rPr>
              <a:t>OTE Sports was founded in 2012 with a mission to change the sports nutrition market with genuine innovation based on our core beliefs:</a:t>
            </a:r>
          </a:p>
          <a:p>
            <a:endParaRPr lang="en-GB" sz="1867" dirty="0">
              <a:solidFill>
                <a:srgbClr val="FFFFFF"/>
              </a:solidFill>
              <a:latin typeface="+mj-lt"/>
              <a:cs typeface="Brandon Grotesque Medium"/>
            </a:endParaRPr>
          </a:p>
          <a:p>
            <a:pPr marL="380990" indent="-380990">
              <a:lnSpc>
                <a:spcPct val="150000"/>
              </a:lnSpc>
              <a:spcAft>
                <a:spcPts val="1600"/>
              </a:spcAft>
              <a:buFont typeface="Arial"/>
              <a:buChar char="•"/>
            </a:pPr>
            <a:r>
              <a:rPr lang="en-US" sz="1867" dirty="0">
                <a:solidFill>
                  <a:srgbClr val="FFFFFF"/>
                </a:solidFill>
                <a:latin typeface="+mj-lt"/>
                <a:cs typeface="Brandon Grotesque Medium"/>
              </a:rPr>
              <a:t>NATURAL ENERGY – we only use natural ingredients</a:t>
            </a:r>
          </a:p>
          <a:p>
            <a:pPr marL="380990" indent="-380990">
              <a:lnSpc>
                <a:spcPct val="150000"/>
              </a:lnSpc>
              <a:spcAft>
                <a:spcPts val="1600"/>
              </a:spcAft>
              <a:buFont typeface="Arial"/>
              <a:buChar char="•"/>
            </a:pPr>
            <a:r>
              <a:rPr lang="en-US" sz="1867" dirty="0">
                <a:solidFill>
                  <a:srgbClr val="FFFFFF"/>
                </a:solidFill>
                <a:latin typeface="+mj-lt"/>
                <a:cs typeface="Brandon Grotesque Medium"/>
              </a:rPr>
              <a:t>TASTE AND PERFORMANCE - You can have both</a:t>
            </a:r>
          </a:p>
          <a:p>
            <a:pPr marL="380990" indent="-379191">
              <a:lnSpc>
                <a:spcPct val="150000"/>
              </a:lnSpc>
              <a:spcAft>
                <a:spcPts val="1600"/>
              </a:spcAft>
              <a:buFont typeface="Arial"/>
              <a:buChar char="•"/>
            </a:pPr>
            <a:r>
              <a:rPr lang="en-US" sz="1867" dirty="0">
                <a:solidFill>
                  <a:srgbClr val="FFFFFF"/>
                </a:solidFill>
                <a:latin typeface="+mj-lt"/>
                <a:cs typeface="Brandon Grotesque Medium"/>
              </a:rPr>
              <a:t>KIND ON YOUR STOMACH – designed to be gentle</a:t>
            </a:r>
          </a:p>
          <a:p>
            <a:pPr marL="380990" indent="-379191">
              <a:spcAft>
                <a:spcPts val="1600"/>
              </a:spcAft>
              <a:buFont typeface="Arial"/>
              <a:buChar char="•"/>
            </a:pPr>
            <a:r>
              <a:rPr lang="en-US" sz="1867" dirty="0">
                <a:solidFill>
                  <a:srgbClr val="FFFFFF"/>
                </a:solidFill>
                <a:latin typeface="+mj-lt"/>
                <a:cs typeface="Brandon Grotesque Medium"/>
              </a:rPr>
              <a:t>QUALITY PRODUCTS - Not being at the expense of good value - just great products at a fair price</a:t>
            </a:r>
          </a:p>
          <a:p>
            <a:pPr marL="380990" indent="-379191">
              <a:spcAft>
                <a:spcPts val="1600"/>
              </a:spcAft>
              <a:buFont typeface="Arial"/>
              <a:buChar char="•"/>
            </a:pPr>
            <a:r>
              <a:rPr lang="en-US" sz="1867" dirty="0">
                <a:solidFill>
                  <a:srgbClr val="FFFFFF"/>
                </a:solidFill>
                <a:latin typeface="+mj-lt"/>
                <a:cs typeface="Brandon Grotesque Medium"/>
              </a:rPr>
              <a:t>HONEST AND INCLUSIVE - We make sports nutrition simple and accessible to all </a:t>
            </a:r>
            <a:r>
              <a:rPr lang="mr-IN" sz="1867" dirty="0">
                <a:solidFill>
                  <a:srgbClr val="FFFFFF"/>
                </a:solidFill>
                <a:latin typeface="+mj-lt"/>
                <a:cs typeface="Brandon Grotesque Medium"/>
              </a:rPr>
              <a:t>–</a:t>
            </a:r>
            <a:r>
              <a:rPr lang="en-US" sz="1867" dirty="0">
                <a:solidFill>
                  <a:srgbClr val="FFFFFF"/>
                </a:solidFill>
                <a:latin typeface="+mj-lt"/>
                <a:cs typeface="Brandon Grotesque Medium"/>
              </a:rPr>
              <a:t> from amateurs to pros</a:t>
            </a:r>
          </a:p>
        </p:txBody>
      </p:sp>
      <p:pic>
        <p:nvPicPr>
          <p:cNvPr id="8" name="Picture 7" descr="OTE Logo Revers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457" y="119355"/>
            <a:ext cx="850213" cy="9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05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647490"/>
            <a:ext cx="11221815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b="1" spc="133" dirty="0">
                <a:solidFill>
                  <a:schemeClr val="accent1">
                    <a:lumMod val="75000"/>
                  </a:schemeClr>
                </a:solidFill>
                <a:latin typeface="+mj-lt"/>
                <a:cs typeface="A2 Beckett"/>
              </a:rPr>
              <a:t>360 PRODUCT RANGE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916" y="1592071"/>
            <a:ext cx="4150121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133" spc="133" dirty="0">
                <a:solidFill>
                  <a:schemeClr val="accent1">
                    <a:lumMod val="75000"/>
                  </a:schemeClr>
                </a:solidFill>
                <a:latin typeface="+mj-lt"/>
                <a:cs typeface="A2 Beckett"/>
              </a:rPr>
              <a:t>ENERGY &amp; CAFFEINE GELS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4663" y="3731990"/>
            <a:ext cx="11221815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133" spc="133" dirty="0">
                <a:solidFill>
                  <a:schemeClr val="accent1">
                    <a:lumMod val="75000"/>
                  </a:schemeClr>
                </a:solidFill>
                <a:latin typeface="A2 Beckett"/>
                <a:cs typeface="A2 Beckett"/>
              </a:rPr>
              <a:t>RECOVERY DRINKS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7573" y="2776569"/>
            <a:ext cx="11221815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133" spc="133" dirty="0">
                <a:solidFill>
                  <a:schemeClr val="accent1">
                    <a:lumMod val="75000"/>
                  </a:schemeClr>
                </a:solidFill>
                <a:latin typeface="A2 Beckett"/>
                <a:cs typeface="A2 Beckett"/>
              </a:rPr>
              <a:t>PROTEIN BARS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463" y="3090210"/>
            <a:ext cx="4155900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133" spc="133" dirty="0">
                <a:solidFill>
                  <a:schemeClr val="accent1">
                    <a:lumMod val="75000"/>
                  </a:schemeClr>
                </a:solidFill>
                <a:latin typeface="+mj-lt"/>
                <a:cs typeface="A2 Beckett"/>
              </a:rPr>
              <a:t>PERFORMANCE ENERGY BARS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1114" y="5279683"/>
            <a:ext cx="11221815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133" spc="133" dirty="0">
                <a:solidFill>
                  <a:srgbClr val="001452"/>
                </a:solidFill>
                <a:latin typeface="A2 Beckett"/>
                <a:cs typeface="A2 Beckett"/>
              </a:rPr>
              <a:t>HYDRATION TABLETS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3191" y="5104499"/>
            <a:ext cx="11221815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133" spc="133" dirty="0">
                <a:solidFill>
                  <a:schemeClr val="accent1">
                    <a:lumMod val="75000"/>
                  </a:schemeClr>
                </a:solidFill>
                <a:latin typeface="A2 Beckett"/>
                <a:cs typeface="A2 Beckett"/>
              </a:rPr>
              <a:t>SUPPLEMENTS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9421" y="3921390"/>
            <a:ext cx="5157299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133" spc="133" dirty="0">
                <a:solidFill>
                  <a:schemeClr val="accent1">
                    <a:lumMod val="75000"/>
                  </a:schemeClr>
                </a:solidFill>
                <a:latin typeface="+mj-lt"/>
                <a:cs typeface="A2 Beckett"/>
              </a:rPr>
              <a:t>ANYTIME BARS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32828E-912A-4A2A-BE9E-C1D804156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19" y="3461309"/>
            <a:ext cx="1315704" cy="445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53BB59-E582-465C-81D6-9C38F058BD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68" y="3453077"/>
            <a:ext cx="1327259" cy="449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326" y="5722385"/>
            <a:ext cx="416031" cy="849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898" y="5711084"/>
            <a:ext cx="421569" cy="8603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735" y="5336445"/>
            <a:ext cx="875456" cy="1103596"/>
          </a:xfrm>
          <a:prstGeom prst="rect">
            <a:avLst/>
          </a:prstGeom>
        </p:spPr>
      </p:pic>
      <p:pic>
        <p:nvPicPr>
          <p:cNvPr id="25" name="Picture 24" descr="OTE Health and Immu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141" y="5549110"/>
            <a:ext cx="674196" cy="871857"/>
          </a:xfrm>
          <a:prstGeom prst="rect">
            <a:avLst/>
          </a:prstGeom>
        </p:spPr>
      </p:pic>
      <p:pic>
        <p:nvPicPr>
          <p:cNvPr id="26" name="Picture 25" descr="OTE Omega 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905" y="5549109"/>
            <a:ext cx="688947" cy="890931"/>
          </a:xfrm>
          <a:prstGeom prst="rect">
            <a:avLst/>
          </a:prstGeom>
        </p:spPr>
      </p:pic>
      <p:pic>
        <p:nvPicPr>
          <p:cNvPr id="27" name="Picture 26" descr="Screenshot 2018-10-25 at 16.38.33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84" y="4365695"/>
            <a:ext cx="364377" cy="801015"/>
          </a:xfrm>
          <a:prstGeom prst="rect">
            <a:avLst/>
          </a:prstGeom>
        </p:spPr>
      </p:pic>
      <p:pic>
        <p:nvPicPr>
          <p:cNvPr id="28" name="Picture 27" descr="Orange-Energy-Gel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17" y="1910792"/>
            <a:ext cx="655337" cy="1096800"/>
          </a:xfrm>
          <a:prstGeom prst="rect">
            <a:avLst/>
          </a:prstGeom>
        </p:spPr>
      </p:pic>
      <p:pic>
        <p:nvPicPr>
          <p:cNvPr id="29" name="Picture 28" descr="apple-energy-gel-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990" y="1910792"/>
            <a:ext cx="655337" cy="1096800"/>
          </a:xfrm>
          <a:prstGeom prst="rect">
            <a:avLst/>
          </a:prstGeom>
        </p:spPr>
      </p:pic>
      <p:pic>
        <p:nvPicPr>
          <p:cNvPr id="30" name="Picture 29" descr="Blackcurrant-Caffeine-Gel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772" y="1959992"/>
            <a:ext cx="602641" cy="1008605"/>
          </a:xfrm>
          <a:prstGeom prst="rect">
            <a:avLst/>
          </a:prstGeom>
        </p:spPr>
      </p:pic>
      <p:pic>
        <p:nvPicPr>
          <p:cNvPr id="31" name="Picture 30" descr="Lemon-Lime-Caffeine-Gel-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45" y="1944791"/>
            <a:ext cx="602641" cy="1008605"/>
          </a:xfrm>
          <a:prstGeom prst="rect">
            <a:avLst/>
          </a:prstGeom>
        </p:spPr>
      </p:pic>
      <p:pic>
        <p:nvPicPr>
          <p:cNvPr id="33" name="Picture 32" descr="anytime-cherry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942" y="4065948"/>
            <a:ext cx="452257" cy="1137752"/>
          </a:xfrm>
          <a:prstGeom prst="rect">
            <a:avLst/>
          </a:prstGeom>
        </p:spPr>
      </p:pic>
      <p:pic>
        <p:nvPicPr>
          <p:cNvPr id="34" name="Picture 33" descr="anytime-cocoa_xrch1g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402" y="4065948"/>
            <a:ext cx="452257" cy="1137753"/>
          </a:xfrm>
          <a:prstGeom prst="rect">
            <a:avLst/>
          </a:prstGeom>
        </p:spPr>
      </p:pic>
      <p:pic>
        <p:nvPicPr>
          <p:cNvPr id="35" name="Picture 34" descr="anytime-banana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439" y="4041814"/>
            <a:ext cx="422636" cy="1161887"/>
          </a:xfrm>
          <a:prstGeom prst="rect">
            <a:avLst/>
          </a:prstGeom>
        </p:spPr>
      </p:pic>
      <p:pic>
        <p:nvPicPr>
          <p:cNvPr id="36" name="Picture 35" descr="anytime-caramel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37" y="4064368"/>
            <a:ext cx="417191" cy="1146917"/>
          </a:xfrm>
          <a:prstGeom prst="rect">
            <a:avLst/>
          </a:prstGeom>
        </p:spPr>
      </p:pic>
      <p:pic>
        <p:nvPicPr>
          <p:cNvPr id="37" name="Picture 36" descr="OTE-CHOC-SOYA-PROTEIN-REC-DRINK-600x565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877" y="4101322"/>
            <a:ext cx="945348" cy="890204"/>
          </a:xfrm>
          <a:prstGeom prst="rect">
            <a:avLst/>
          </a:prstGeom>
        </p:spPr>
      </p:pic>
      <p:pic>
        <p:nvPicPr>
          <p:cNvPr id="38" name="Picture 37" descr="Strawberry-Soya-Protein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217" y="4228506"/>
            <a:ext cx="452924" cy="730521"/>
          </a:xfrm>
          <a:prstGeom prst="rect">
            <a:avLst/>
          </a:prstGeom>
        </p:spPr>
      </p:pic>
      <p:pic>
        <p:nvPicPr>
          <p:cNvPr id="39" name="Picture 38" descr="OTE-CHOC-WHEY-PROTEIN-REC-DRINK-600x565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882" y="4101322"/>
            <a:ext cx="924653" cy="870716"/>
          </a:xfrm>
          <a:prstGeom prst="rect">
            <a:avLst/>
          </a:prstGeom>
        </p:spPr>
      </p:pic>
      <p:pic>
        <p:nvPicPr>
          <p:cNvPr id="40" name="Picture 39" descr="Vanilla-Super-Protein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322" y="4228505"/>
            <a:ext cx="452924" cy="730523"/>
          </a:xfrm>
          <a:prstGeom prst="rect">
            <a:avLst/>
          </a:prstGeom>
        </p:spPr>
      </p:pic>
      <p:pic>
        <p:nvPicPr>
          <p:cNvPr id="42" name="Picture 41" descr="Lemon-Lime-Energy-Bulk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809" y="1844784"/>
            <a:ext cx="675235" cy="828508"/>
          </a:xfrm>
          <a:prstGeom prst="rect">
            <a:avLst/>
          </a:prstGeom>
        </p:spPr>
      </p:pic>
      <p:pic>
        <p:nvPicPr>
          <p:cNvPr id="43" name="Picture 42" descr="Orange-Energy-Bulk-Pack-1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64" y="1932656"/>
            <a:ext cx="634305" cy="778288"/>
          </a:xfrm>
          <a:prstGeom prst="rect">
            <a:avLst/>
          </a:prstGeom>
        </p:spPr>
      </p:pic>
      <p:pic>
        <p:nvPicPr>
          <p:cNvPr id="44" name="Picture 43" descr="Final-Blackcurrant-Energy-Drink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53" y="1970835"/>
            <a:ext cx="458868" cy="740109"/>
          </a:xfrm>
          <a:prstGeom prst="rect">
            <a:avLst/>
          </a:prstGeom>
        </p:spPr>
      </p:pic>
      <p:pic>
        <p:nvPicPr>
          <p:cNvPr id="45" name="Picture 44" descr="OTE-Super-Carbs-768x929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978" y="1835739"/>
            <a:ext cx="856909" cy="1036548"/>
          </a:xfrm>
          <a:prstGeom prst="rect">
            <a:avLst/>
          </a:prstGeom>
        </p:spPr>
      </p:pic>
      <p:pic>
        <p:nvPicPr>
          <p:cNvPr id="46" name="Picture 45" descr="OTE-Anytime-Protein-Bar_Mint-Chocolate-768x1375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628" y="4317242"/>
            <a:ext cx="507517" cy="908641"/>
          </a:xfrm>
          <a:prstGeom prst="rect">
            <a:avLst/>
          </a:prstGeom>
        </p:spPr>
      </p:pic>
      <p:pic>
        <p:nvPicPr>
          <p:cNvPr id="2" name="Picture 1" descr="OTE-Cookies-and-Cream-DuoBar_No-Shadow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70538" y="3018807"/>
            <a:ext cx="445863" cy="1314408"/>
          </a:xfrm>
          <a:prstGeom prst="rect">
            <a:avLst/>
          </a:prstGeom>
        </p:spPr>
      </p:pic>
      <p:pic>
        <p:nvPicPr>
          <p:cNvPr id="7" name="Picture 6" descr="OTE-Super-Protein-768x929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297" y="4101322"/>
            <a:ext cx="772779" cy="934780"/>
          </a:xfrm>
          <a:prstGeom prst="rect">
            <a:avLst/>
          </a:prstGeom>
        </p:spPr>
      </p:pic>
      <p:pic>
        <p:nvPicPr>
          <p:cNvPr id="8" name="Picture 7" descr="OTE-Super-Greens-768x778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079" y="5351044"/>
            <a:ext cx="1191188" cy="1206699"/>
          </a:xfrm>
          <a:prstGeom prst="rect">
            <a:avLst/>
          </a:prstGeom>
        </p:spPr>
      </p:pic>
      <p:pic>
        <p:nvPicPr>
          <p:cNvPr id="21" name="Picture 20" descr="OTE Cookies and Cream Protein Bar.pn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411" y="3241337"/>
            <a:ext cx="1466325" cy="430420"/>
          </a:xfrm>
          <a:prstGeom prst="rect">
            <a:avLst/>
          </a:prstGeom>
        </p:spPr>
      </p:pic>
      <p:pic>
        <p:nvPicPr>
          <p:cNvPr id="48" name="Picture 47" descr="OTE Zesty Jaffa Protein Bar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81" y="3250232"/>
            <a:ext cx="1446836" cy="424699"/>
          </a:xfrm>
          <a:prstGeom prst="rect">
            <a:avLst/>
          </a:prstGeom>
        </p:spPr>
      </p:pic>
      <p:pic>
        <p:nvPicPr>
          <p:cNvPr id="49" name="Picture 48" descr="Lemon-Lime-Caffeine-Gel-2.png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126" y="1944792"/>
            <a:ext cx="623301" cy="1042613"/>
          </a:xfrm>
          <a:prstGeom prst="rect">
            <a:avLst/>
          </a:prstGeom>
        </p:spPr>
      </p:pic>
      <p:pic>
        <p:nvPicPr>
          <p:cNvPr id="50" name="Picture 49" descr="Blackcurrant-Caffeine-Gel.png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338" y="1970836"/>
            <a:ext cx="596161" cy="997761"/>
          </a:xfrm>
          <a:prstGeom prst="rect">
            <a:avLst/>
          </a:prstGeom>
        </p:spPr>
      </p:pic>
      <p:pic>
        <p:nvPicPr>
          <p:cNvPr id="51" name="Picture 50" descr="OTE-Anytime-Protein-Bar_Salted-Caramel-768x1375.png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916" y="4317242"/>
            <a:ext cx="515368" cy="922697"/>
          </a:xfrm>
          <a:prstGeom prst="rect">
            <a:avLst/>
          </a:prstGeom>
        </p:spPr>
      </p:pic>
      <p:pic>
        <p:nvPicPr>
          <p:cNvPr id="3" name="Picture 2" descr="OTE Strawberry Anytime Whey Protein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68" y="3889184"/>
            <a:ext cx="836152" cy="114691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779CDA2-C0E3-D546-AE04-812DF793D1F5}"/>
              </a:ext>
            </a:extLst>
          </p:cNvPr>
          <p:cNvSpPr/>
          <p:nvPr/>
        </p:nvSpPr>
        <p:spPr>
          <a:xfrm>
            <a:off x="9482328" y="116568"/>
            <a:ext cx="2709672" cy="1728216"/>
          </a:xfrm>
          <a:prstGeom prst="rect">
            <a:avLst/>
          </a:prstGeom>
          <a:solidFill>
            <a:srgbClr val="E4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OTE Logo Reversed.png">
            <a:extLst>
              <a:ext uri="{FF2B5EF4-FFF2-40B4-BE49-F238E27FC236}">
                <a16:creationId xmlns:a16="http://schemas.microsoft.com/office/drawing/2014/main" id="{44403690-51A8-FA44-A101-CD2495DEDE62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401"/>
            <a:ext cx="12192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7118356" y="1509858"/>
            <a:ext cx="3243961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133" spc="133" dirty="0">
                <a:solidFill>
                  <a:schemeClr val="accent1">
                    <a:lumMod val="75000"/>
                  </a:schemeClr>
                </a:solidFill>
                <a:latin typeface="+mj-lt"/>
                <a:cs typeface="A2 Beckett"/>
              </a:rPr>
              <a:t>ENERGY DRINKS</a:t>
            </a:r>
          </a:p>
        </p:txBody>
      </p:sp>
      <p:pic>
        <p:nvPicPr>
          <p:cNvPr id="41" name="Picture 40" descr="OTE-Energy-Drink_Vanilla.pn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418" y="1970835"/>
            <a:ext cx="458868" cy="7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0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4502-5808-EC40-A8FB-D7F55A77F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D5597"/>
                </a:solidFill>
              </a:rPr>
              <a:t>Summary and Key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96BFC-473C-E24F-B990-959A3F2C8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Nick Bishop</a:t>
            </a:r>
          </a:p>
        </p:txBody>
      </p:sp>
    </p:spTree>
    <p:extLst>
      <p:ext uri="{BB962C8B-B14F-4D97-AF65-F5344CB8AC3E}">
        <p14:creationId xmlns:p14="http://schemas.microsoft.com/office/powerpoint/2010/main" val="121680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27804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Why it works!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8BB7B2-3DEE-0849-B931-0FB5DAA6F5CE}"/>
              </a:ext>
            </a:extLst>
          </p:cNvPr>
          <p:cNvGraphicFramePr/>
          <p:nvPr>
            <p:extLst/>
          </p:nvPr>
        </p:nvGraphicFramePr>
        <p:xfrm>
          <a:off x="217714" y="719666"/>
          <a:ext cx="1148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3" y="439525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13" y="442383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91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15" y="37964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Wilma Rudolph…She did…You can!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56" y="1825624"/>
            <a:ext cx="4560661" cy="4560661"/>
          </a:xfrm>
        </p:spPr>
      </p:pic>
    </p:spTree>
    <p:extLst>
      <p:ext uri="{BB962C8B-B14F-4D97-AF65-F5344CB8AC3E}">
        <p14:creationId xmlns:p14="http://schemas.microsoft.com/office/powerpoint/2010/main" val="1444777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15" y="37964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And 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  <a:t>“Never say never because limits like fears, are often just an illusion”</a:t>
            </a:r>
          </a:p>
          <a:p>
            <a:pPr marL="0" indent="0" algn="ctr">
              <a:buNone/>
            </a:pPr>
            <a: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  <a:t>MICHAEL JOHNSON</a:t>
            </a:r>
          </a:p>
          <a:p>
            <a:pPr marL="0" indent="0" algn="ctr">
              <a:buNone/>
            </a:pPr>
            <a:endParaRPr lang="en-GB" sz="4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0" y="4220367"/>
            <a:ext cx="2787682" cy="20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5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7356-8246-C84E-B954-6476DB22E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86" y="1122363"/>
            <a:ext cx="11868615" cy="2387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Running Bear…running specialists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C812D-A795-A446-8CC0-CE564A17C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C000"/>
                </a:solidFill>
              </a:rPr>
              <a:t>01625 582130</a:t>
            </a:r>
          </a:p>
          <a:p>
            <a:r>
              <a:rPr lang="en-US" sz="4400" dirty="0">
                <a:hlinkClick r:id="rId2"/>
              </a:rPr>
              <a:t>www.runningbear.co.uk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0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4D2E-ADB5-D447-A294-04785D75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15" y="32884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1" b="1" dirty="0">
                <a:solidFill>
                  <a:schemeClr val="accent1">
                    <a:lumMod val="75000"/>
                  </a:schemeClr>
                </a:solidFill>
              </a:rPr>
              <a:t>What is the secret?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C606-6D9E-3543-A8D4-2296DD22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5" y="1807256"/>
            <a:ext cx="10515600" cy="4789488"/>
          </a:xfrm>
        </p:spPr>
        <p:txBody>
          <a:bodyPr>
            <a:normAutofit/>
          </a:bodyPr>
          <a:lstStyle/>
          <a:p>
            <a:pPr>
              <a:buClr>
                <a:srgbClr val="CD5597"/>
              </a:buCl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Luck</a:t>
            </a:r>
          </a:p>
          <a:p>
            <a:pPr>
              <a:buClr>
                <a:srgbClr val="CD5597"/>
              </a:buCl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Talent</a:t>
            </a:r>
          </a:p>
          <a:p>
            <a:pPr>
              <a:buClr>
                <a:srgbClr val="CD5597"/>
              </a:buCl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Genes</a:t>
            </a:r>
          </a:p>
          <a:p>
            <a:pPr>
              <a:buClr>
                <a:srgbClr val="CD5597"/>
              </a:buCl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Born with it</a:t>
            </a:r>
          </a:p>
          <a:p>
            <a:pPr>
              <a:buClr>
                <a:srgbClr val="CD5597"/>
              </a:buCl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10,000 hours</a:t>
            </a:r>
          </a:p>
          <a:p>
            <a:pPr>
              <a:buClr>
                <a:srgbClr val="CD5597"/>
              </a:buClr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Belief (90%/10%)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4" y="2024531"/>
            <a:ext cx="4393406" cy="29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3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7356-8246-C84E-B954-6476DB22E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95085"/>
            <a:ext cx="9144000" cy="1442706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“I am the greatest”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6D501-4F29-044B-B74E-893DC661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17" y="2037791"/>
            <a:ext cx="4861564" cy="48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39415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Affirmations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58" y="1719718"/>
            <a:ext cx="10515600" cy="4789488"/>
          </a:xfrm>
        </p:spPr>
        <p:txBody>
          <a:bodyPr>
            <a:normAutofit/>
          </a:bodyPr>
          <a:lstStyle/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Powerful Statements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Doing Words…Finishing…Crossing the line…Setting a PB  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Descriptive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Present Tense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Creating pictures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 AM…All about YOU!!</a:t>
            </a:r>
          </a:p>
          <a:p>
            <a:pPr>
              <a:buClr>
                <a:srgbClr val="CD5597"/>
              </a:buClr>
            </a:pPr>
            <a:r>
              <a:rPr lang="en-GB" b="1" dirty="0">
                <a:solidFill>
                  <a:srgbClr val="FF0000"/>
                </a:solidFill>
              </a:rPr>
              <a:t>Twice daily for 30 days is all that it takes to change your beliefs!!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1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BCFB1-5EDE-E047-BD88-30C46187B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1" y="1770743"/>
            <a:ext cx="10174513" cy="50872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BD0432-2492-FA48-92D5-F7CE005A1770}"/>
              </a:ext>
            </a:extLst>
          </p:cNvPr>
          <p:cNvSpPr txBox="1">
            <a:spLocks/>
          </p:cNvSpPr>
          <p:nvPr/>
        </p:nvSpPr>
        <p:spPr>
          <a:xfrm>
            <a:off x="380978" y="153866"/>
            <a:ext cx="9144000" cy="1442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S.M.A.R.T – Used Properly</a:t>
            </a:r>
          </a:p>
        </p:txBody>
      </p:sp>
    </p:spTree>
    <p:extLst>
      <p:ext uri="{BB962C8B-B14F-4D97-AF65-F5344CB8AC3E}">
        <p14:creationId xmlns:p14="http://schemas.microsoft.com/office/powerpoint/2010/main" val="306572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7356-8246-C84E-B954-6476DB22E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221" y="599850"/>
            <a:ext cx="9144000" cy="1442706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John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</a:rPr>
              <a:t>Naber</a:t>
            </a: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D8980-BDB4-2346-AD3B-E083C9E8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38" y="2234268"/>
            <a:ext cx="6106918" cy="39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6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4" y="39415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Goals and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58" y="1719718"/>
            <a:ext cx="10515600" cy="4789488"/>
          </a:xfrm>
        </p:spPr>
        <p:txBody>
          <a:bodyPr>
            <a:normAutofit/>
          </a:bodyPr>
          <a:lstStyle/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Short Term and Long Term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Celebrating success</a:t>
            </a:r>
          </a:p>
          <a:p>
            <a:pPr lvl="1"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Friday 5.00pm!  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 athletes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Mesocycle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(eight weeks) 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 seasons plan</a:t>
            </a:r>
          </a:p>
          <a:p>
            <a:pPr>
              <a:buClr>
                <a:srgbClr val="CD5597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How do you eat an elephant?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1" y="192851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1" y="3914683"/>
            <a:ext cx="2886266" cy="18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nning Bear Powerpoint template" id="{24E35099-1CD9-194E-8618-22D2BDBCF222}" vid="{F4C6DE08-DFF4-364B-87FF-C4775482FC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895</Words>
  <Application>Microsoft Macintosh PowerPoint</Application>
  <PresentationFormat>Widescreen</PresentationFormat>
  <Paragraphs>172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A2 Beckett</vt:lpstr>
      <vt:lpstr>Arial</vt:lpstr>
      <vt:lpstr>Brandon Grotesque Medium</vt:lpstr>
      <vt:lpstr>Calibri</vt:lpstr>
      <vt:lpstr>Helvetica</vt:lpstr>
      <vt:lpstr>Helvetica Neue</vt:lpstr>
      <vt:lpstr>Roboto</vt:lpstr>
      <vt:lpstr>Office Theme</vt:lpstr>
      <vt:lpstr>PowerPoint Presentation</vt:lpstr>
      <vt:lpstr>Welcome</vt:lpstr>
      <vt:lpstr>Importance of Setting Goals</vt:lpstr>
      <vt:lpstr>What is the secret?</vt:lpstr>
      <vt:lpstr>“I am the greatest”</vt:lpstr>
      <vt:lpstr>Affirmations</vt:lpstr>
      <vt:lpstr>PowerPoint Presentation</vt:lpstr>
      <vt:lpstr>John Naber</vt:lpstr>
      <vt:lpstr>Goals and Vision</vt:lpstr>
      <vt:lpstr>Keeping Fit and Injury Free</vt:lpstr>
      <vt:lpstr>Angela Jackson</vt:lpstr>
      <vt:lpstr>Running Bear and Physiofit</vt:lpstr>
      <vt:lpstr>Too much too soon </vt:lpstr>
      <vt:lpstr>The injury prevention vaccine</vt:lpstr>
      <vt:lpstr>Avoid spikes in work</vt:lpstr>
      <vt:lpstr>Recovery days are when we get stronger</vt:lpstr>
      <vt:lpstr>Lack of sleep lowers immunity and increase in infections as well as increasing injury risk</vt:lpstr>
      <vt:lpstr>Recovery is not just about rest</vt:lpstr>
      <vt:lpstr>Stronger athletes get few injuries</vt:lpstr>
      <vt:lpstr>How many steps per minute is optimum </vt:lpstr>
      <vt:lpstr>PowerPoint Presentation</vt:lpstr>
      <vt:lpstr>Running Bear and Physiofit</vt:lpstr>
      <vt:lpstr>Nutrition for Training</vt:lpstr>
      <vt:lpstr>Who am I?</vt:lpstr>
      <vt:lpstr>What is Nutrition</vt:lpstr>
      <vt:lpstr>Knowing what to eat</vt:lpstr>
      <vt:lpstr>5 Top Tips for You</vt:lpstr>
      <vt:lpstr>OTE Performance Nutrition</vt:lpstr>
      <vt:lpstr>PowerPoint Presentation</vt:lpstr>
      <vt:lpstr>PowerPoint Presentation</vt:lpstr>
      <vt:lpstr>PowerPoint Presentation</vt:lpstr>
      <vt:lpstr>PowerPoint Presentation</vt:lpstr>
      <vt:lpstr>Summary and Key Actions</vt:lpstr>
      <vt:lpstr>Why it works!</vt:lpstr>
      <vt:lpstr>Wilma Rudolph…She did…You can!</vt:lpstr>
      <vt:lpstr>And Finally…</vt:lpstr>
      <vt:lpstr>Running Bear…running specialists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Lewis</dc:creator>
  <cp:lastModifiedBy>Liz Lewis</cp:lastModifiedBy>
  <cp:revision>62</cp:revision>
  <dcterms:created xsi:type="dcterms:W3CDTF">2019-08-30T12:48:12Z</dcterms:created>
  <dcterms:modified xsi:type="dcterms:W3CDTF">2020-01-22T11:29:54Z</dcterms:modified>
</cp:coreProperties>
</file>